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bin"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a.xml" ContentType="application/vnd.openxmlformats-officedocument.presentationml.slide+xml"/>
  <Override PartName="/ppt/slides/slide1b.xml" ContentType="application/vnd.openxmlformats-officedocument.presentationml.slide+xml"/>
  <Override PartName="/ppt/slides/slide1c.xml" ContentType="application/vnd.openxmlformats-officedocument.presentationml.slide+xml"/>
  <Override PartName="/ppt/tableStyles.xml" ContentType="application/vnd.openxmlformats-officedocument.presentationml.tableStyles+xml"/>
  <Override PartName="/ppt/slides/charts/chart25.xml" ContentType="application/vnd.openxmlformats-officedocument.drawingml.chart+xml"/>
  <Override PartName="/ppt/slides/charts/chart24.xml" ContentType="application/vnd.openxmlformats-officedocument.drawingml.chart+xml"/>
  <Override PartName="/ppt/slides/charts/chart2a.xml" ContentType="application/vnd.openxmlformats-officedocument.drawingml.chart+xml"/>
  <Override PartName="/ppt/slides/charts/chart29.xml" ContentType="application/vnd.openxmlformats-officedocument.drawingml.chart+xml"/>
  <Override PartName="/ppt/slides/charts/chart28.xml" ContentType="application/vnd.openxmlformats-officedocument.drawingml.chart+xml"/>
  <Override PartName="/ppt/slides/charts/chart2c.xml" ContentType="application/vnd.openxmlformats-officedocument.drawingml.chart+xml"/>
  <Override PartName="/ppt/slides/charts/chart36.xml" ContentType="application/vnd.openxmlformats-officedocument.drawingml.chart+xml"/>
  <Override PartName="/ppt/media/image4.bin" ContentType="image/x-emf"/>
  <Override PartName="/ppt/media/image3.bin" ContentType="image/x-emf"/>
  <Override PartName="/ppt/slides/charts/chart35.xml" ContentType="application/vnd.openxmlformats-officedocument.drawingml.chart+xml"/>
  <Override PartName="/ppt/slides/charts/chart34.xml" ContentType="application/vnd.openxmlformats-officedocument.drawingml.chart+xml"/>
  <Override PartName="/ppt/slides/charts/chart33.xml" ContentType="application/vnd.openxmlformats-officedocument.drawingml.chart+xml"/>
  <Override PartName="/ppt/slides/charts/chart32.xml" ContentType="application/vnd.openxmlformats-officedocument.drawingml.chart+xml"/>
  <Override PartName="/ppt/slides/charts/chart44.xml" ContentType="application/vnd.openxmlformats-officedocument.drawingml.chart+xml"/>
  <Override PartName="/ppt/slides/charts/chart3b.xml" ContentType="application/vnd.openxmlformats-officedocument.drawingml.chart+xml"/>
  <Override PartName="/ppt/slides/charts/chart3a.xml" ContentType="application/vnd.openxmlformats-officedocument.drawingml.chart+xml"/>
  <Override PartName="/ppt/slides/charts/chart39.xml" ContentType="application/vnd.openxmlformats-officedocument.drawingml.chart+xml"/>
  <Override PartName="/ppt/slides/charts/chart38.xml" ContentType="application/vnd.openxmlformats-officedocument.drawingml.chart+xml"/>
  <Override PartName="/ppt/slides/charts/chart43.xml" ContentType="application/vnd.openxmlformats-officedocument.drawingml.chart+xml"/>
  <Override PartName="/ppt/slides/charts/chart3d.xml" ContentType="application/vnd.openxmlformats-officedocument.drawingml.chart+xml"/>
  <Override PartName="/ppt/slides/charts/chart3e.xml" ContentType="application/vnd.openxmlformats-officedocument.drawingml.chart+xml"/>
  <Override PartName="/ppt/theme/theme1.xml" ContentType="application/vnd.openxmlformats-officedocument.theme+xml"/>
  <Override PartName="/ppt/slideLayouts/slideLayout1.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Masters/theme/theme2.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media/image2.bin" ContentType="image/png"/>
  <Override PartName="/ppt/slides/slidef.xml" ContentType="application/vnd.openxmlformats-officedocument.presentationml.slide+xml"/>
  <Override PartName="/ppt/slides/charts/chart1e.xml" ContentType="application/vnd.openxmlformats-officedocument.drawingml.chart+xml"/>
  <Override PartName="/ppt/slides/charts/chart26.xml" ContentType="application/vnd.openxmlformats-officedocument.drawingml.chart+xml"/>
  <Override PartName="/ppt/slides/charts/chart20.xml" ContentType="application/vnd.openxmlformats-officedocument.drawingml.chart+xml"/>
  <Override PartName="/ppt/slides/charts/chart21.xml" ContentType="application/vnd.openxmlformats-officedocument.drawingml.chart+xml"/>
  <Override PartName="/ppt/slides/charts/chart22.xml" ContentType="application/vnd.openxmlformats-officedocument.drawingml.chart+xml"/>
  <Override PartName="/ppt/slides/charts/chart2d.xml" ContentType="application/vnd.openxmlformats-officedocument.drawingml.chart+xml"/>
  <Override PartName="/ppt/slides/charts/chart2e.xml" ContentType="application/vnd.openxmlformats-officedocument.drawingml.chart+xml"/>
  <Override PartName="/ppt/slides/charts/chart2f.xml" ContentType="application/vnd.openxmlformats-officedocument.drawingml.chart+xml"/>
  <Override PartName="/ppt/slides/charts/chart30.xml" ContentType="application/vnd.openxmlformats-officedocument.drawingml.chart+xml"/>
  <Override PartName="/ppt/slides/charts/chart45.xml" ContentType="application/vnd.openxmlformats-officedocument.drawingml.chart+xml"/>
</Types>
</file>

<file path=_rels/.rels><?xml version="1.0" encoding="UTF-8"?>
<Relationships xmlns="http://schemas.openxmlformats.org/package/2006/relationships" xmlns:a="http://schemas.openxmlformats.org/drawingml/2006/main" xmlns:adp="http://whatever" xmlns:p="http://schemas.openxmlformats.org/presentationml/2006/main" xmlns:xs="http://www.w3.org/2001/XMLSchema">
	<Relationship Id="rId3"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http://schemas.openxmlformats.org/presentationml/2006/main" xmlns:a="http://schemas.openxmlformats.org/drawingml/2006/main" xmlns:adp="http://whatever" xmlns:p="http://schemas.openxmlformats.org/presentationml/2006/main" xmlns:r="http://schemas.openxmlformats.org/officeDocument/2006/relationships" xmlns:xs="http://www.w3.org/2001/XMLSchema" saveSubsetFonts="1">
  <p:sldMasterIdLst>
    <p:sldMasterId id="2147483648" r:id="rId1"/>
    <p:sldMasterId id="2147483650" r:id="Rf9ce62881b374359"/>
  </p:sldMasterIdLst>
  <p:sldIdLst>
    <p:sldId id="270" r:id="Rcc376b4f39c945ff"/>
    <p:sldId id="271" r:id="R09abcd5d22ab403f"/>
    <p:sldId id="272" r:id="R7e6b8d87d5654a70"/>
    <p:sldId id="273" r:id="R764157b5c6874100"/>
    <p:sldId id="274" r:id="R74ed353a46f243ce"/>
    <p:sldId id="275" r:id="R34c1f7c386514c15"/>
    <p:sldId id="276" r:id="R4a88a05556724ae5"/>
    <p:sldId id="277" r:id="Rd7c5d6e5d9d44823"/>
    <p:sldId id="278" r:id="Rb3170a3de0c845c6"/>
    <p:sldId id="279" r:id="R75ae0a66d7994fdc"/>
    <p:sldId id="280" r:id="Rc851c5c9cb25410e"/>
    <p:sldId id="281" r:id="Rd5e4d4a461ee4568"/>
    <p:sldId id="282" r:id="R5135c87a617e4d07"/>
    <p:sldId id="283" r:id="R7d99595fdf9648e0"/>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tableStyles.xml><?xml version="1.0" encoding="utf-8"?>
<a:tblStyleLst xmlns:a="http://schemas.openxmlformats.org/drawingml/2006/main" def="{6E25E649-3F16-4E02-A733-19D2CDBF48F0}">
  <a:tblStyle styleId="{6E25E649-3F16-4E02-A733-19D2CDBF48F0}" styleName="Mellanmörkt format 3 - Dekorfärg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_rels/presentation.xml.rels>&#65279;<?xml version="1.0" encoding="utf-8"?><Relationships xmlns="http://schemas.openxmlformats.org/package/2006/relationships"><Relationship Type="http://schemas.openxmlformats.org/officeDocument/2006/relationships/slideMaster" Target="slideMasters/slideMaster1.xml" Id="rId1" /><Relationship Type="http://schemas.openxmlformats.org/officeDocument/2006/relationships/slideMaster" Target="/ppt/slideMasters/slideMaster2.xml" Id="Rf9ce62881b374359" /><Relationship Type="http://schemas.openxmlformats.org/officeDocument/2006/relationships/theme" Target="/ppt/slideMasters/theme/theme2.xml" Id="R81aa5c40137445cc" /><Relationship Type="http://schemas.openxmlformats.org/officeDocument/2006/relationships/slide" Target="/ppt/slides/slidef.xml" Id="Rcc376b4f39c945ff" /><Relationship Type="http://schemas.openxmlformats.org/officeDocument/2006/relationships/slide" Target="/ppt/slides/slide10.xml" Id="R09abcd5d22ab403f" /><Relationship Type="http://schemas.openxmlformats.org/officeDocument/2006/relationships/slide" Target="/ppt/slides/slide11.xml" Id="R7e6b8d87d5654a70" /><Relationship Type="http://schemas.openxmlformats.org/officeDocument/2006/relationships/slide" Target="/ppt/slides/slide12.xml" Id="R764157b5c6874100" /><Relationship Type="http://schemas.openxmlformats.org/officeDocument/2006/relationships/tableStyles" Target="/ppt/tableStyles.xml" Id="Rafd40c2690074b7a" /><Relationship Type="http://schemas.openxmlformats.org/officeDocument/2006/relationships/slide" Target="/ppt/slides/slide13.xml" Id="R74ed353a46f243ce" /><Relationship Type="http://schemas.openxmlformats.org/officeDocument/2006/relationships/slide" Target="/ppt/slides/slide14.xml" Id="R34c1f7c386514c15" /><Relationship Type="http://schemas.openxmlformats.org/officeDocument/2006/relationships/slide" Target="/ppt/slides/slide15.xml" Id="R4a88a05556724ae5" /><Relationship Type="http://schemas.openxmlformats.org/officeDocument/2006/relationships/slide" Target="/ppt/slides/slide16.xml" Id="Rd7c5d6e5d9d44823" /><Relationship Type="http://schemas.openxmlformats.org/officeDocument/2006/relationships/slide" Target="/ppt/slides/slide17.xml" Id="Rb3170a3de0c845c6" /><Relationship Type="http://schemas.openxmlformats.org/officeDocument/2006/relationships/slide" Target="/ppt/slides/slide18.xml" Id="R75ae0a66d7994fdc" /><Relationship Type="http://schemas.openxmlformats.org/officeDocument/2006/relationships/slide" Target="/ppt/slides/slide19.xml" Id="Rc851c5c9cb25410e" /><Relationship Type="http://schemas.openxmlformats.org/officeDocument/2006/relationships/slide" Target="/ppt/slides/slide1a.xml" Id="Rd5e4d4a461ee4568" /><Relationship Type="http://schemas.openxmlformats.org/officeDocument/2006/relationships/slide" Target="/ppt/slides/slide1b.xml" Id="R5135c87a617e4d07" /><Relationship Type="http://schemas.openxmlformats.org/officeDocument/2006/relationships/slide" Target="/ppt/slides/slide1c.xml" Id="R7d99595fdf9648e0" /></Relationships>
</file>

<file path=ppt/slideLayouts/_rels/slideLayout1.xml.rels><?xml version="1.0" encoding="UTF-8"?>
<Relationships xmlns="http://schemas.openxmlformats.org/package/2006/relationships" xmlns:a="http://schemas.openxmlformats.org/drawingml/2006/main" xmlns:adp="http://whatever" xmlns:p="http://schemas.openxmlformats.org/presentationml/2006/main" xmlns:xs="http://www.w3.org/2001/XMLSchema">
	<Relationship Id="rId1" Type="http://schemas.openxmlformats.org/officeDocument/2006/relationships/slideMaster" Target="../slideMasters/slideMaster1.xml"/>
</Relationships>
</file>

<file path=ppt/slideLayouts/_rels/slideLayout2.xml.rels>&#65279;<?xml version="1.0" encoding="utf-8"?><Relationships xmlns="http://schemas.openxmlformats.org/package/2006/relationships"><Relationship Type="http://schemas.openxmlformats.org/officeDocument/2006/relationships/slideMaster" Target="/ppt/slideMasters/slideMaster2.xml" Id="Rc68507aa28694a1f" /></Relationships>
</file>

<file path=ppt/slideLayouts/_rels/slideLayout3.xml.rels>&#65279;<?xml version="1.0" encoding="utf-8"?><Relationships xmlns="http://schemas.openxmlformats.org/package/2006/relationships"><Relationship Type="http://schemas.openxmlformats.org/officeDocument/2006/relationships/slideMaster" Target="/ppt/slideMasters/slideMaster2.xml" Id="R97836b1e42094d0c" /></Relationships>
</file>

<file path=ppt/slideLayouts/_rels/slideLayout4.xml.rels>&#65279;<?xml version="1.0" encoding="utf-8"?><Relationships xmlns="http://schemas.openxmlformats.org/package/2006/relationships"><Relationship Type="http://schemas.openxmlformats.org/officeDocument/2006/relationships/image" Target="/ppt/media/image.bin" Id="Rf283fe7c0fd44444" /><Relationship Type="http://schemas.openxmlformats.org/officeDocument/2006/relationships/slideMaster" Target="/ppt/slideMasters/slideMaster2.xml" Id="Rac7b1298993342df" /></Relationships>
</file>

<file path=ppt/slideLayouts/_rels/slideLayout5.xml.rels>&#65279;<?xml version="1.0" encoding="utf-8"?><Relationships xmlns="http://schemas.openxmlformats.org/package/2006/relationships"><Relationship Type="http://schemas.openxmlformats.org/officeDocument/2006/relationships/slideMaster" Target="/ppt/slideMasters/slideMaster2.xml" Id="R7b56bca0e220453e" /></Relationships>
</file>

<file path=ppt/slideLayouts/slideLayout1.xml><?xml version="1.0" encoding="utf-8"?>
<p:sldLayout xmlns:a="http://schemas.openxmlformats.org/drawingml/2006/main" xmlns:adp="http://whatever" xmlns:p="http://schemas.openxmlformats.org/presentationml/2006/main" xmlns:r="http://schemas.openxmlformats.org/officeDocument/2006/relationships" xmlns:xs="http://www.w3.org/2001/XMLSchema" type="title" preserve="1">
  <p:cSld name="Empty slide">
    <p:spTree>
      <p:nvGrpSpPr>
        <p:cNvPr id="1" name=""/>
        <p:cNvGrpSpPr/>
        <p:nvPr/>
      </p:nvGrpSpPr>
      <p:grpSpPr/>
    </p:spTree>
  </p:cSl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3" name="Footer right"/>
          <p:cNvSpPr>
            <a:spLocks noGrp="1"/>
          </p:cNvSpPr>
          <p:nvPr>
            <p:ph type="ftr" sz="quarter" idx="10"/>
          </p:nvPr>
        </p:nvSpPr>
        <p:spPr>
          <a:xfrm>
            <a:off x="6331130" y="6321545"/>
            <a:ext cx="3459851" cy="503433"/>
          </a:xfrm>
        </p:spPr>
        <p:txBody>
          <a:bodyPr/>
          <a:lstStyle>
            <a:lvl1pPr algn="r">
              <a:defRPr sz="1000"/>
            </a:lvl1pPr>
          </a:lstStyle>
          <a:p>
            <a:endParaRPr lang="sv-SE" dirty="0"/>
          </a:p>
        </p:txBody>
      </p:sp>
      <p:sp>
        <p:nvSpPr>
          <p:cNvPr id="5" name="BodyContent"/>
          <p:cNvSpPr>
            <a:spLocks noGrp="1"/>
          </p:cNvSpPr>
          <p:nvPr>
            <p:ph type="chart" sz="quarter" idx="12"/>
          </p:nvPr>
        </p:nvSpPr>
        <p:spPr>
          <a:xfrm>
            <a:off x="1139824" y="1698171"/>
            <a:ext cx="8651157" cy="4413380"/>
          </a:xfrm>
        </p:spPr>
        <p:txBody>
          <a:bodyPr/>
          <a:lstStyle>
            <a:lvl1pPr marL="0" indent="0">
              <a:buNone/>
              <a:defRPr/>
            </a:lvl1pPr>
          </a:lstStyle>
          <a:p>
            <a:endParaRPr lang="sv-SE" dirty="0"/>
          </a:p>
        </p:txBody>
      </p:sp>
      <p:sp>
        <p:nvSpPr>
          <p:cNvPr id="7" name="Title2Center"/>
          <p:cNvSpPr>
            <a:spLocks noGrp="1"/>
          </p:cNvSpPr>
          <p:nvPr>
            <p:ph type="body" sz="quarter" idx="11"/>
          </p:nvPr>
        </p:nvSpPr>
        <p:spPr>
          <a:xfrm>
            <a:off x="1140027" y="939845"/>
            <a:ext cx="7500120" cy="758326"/>
          </a:xfrm>
        </p:spPr>
        <p:txBody>
          <a:bodyPr>
            <a:normAutofit/>
          </a:bodyPr>
          <a:lstStyle>
            <a:lvl1pPr marL="0" indent="0">
              <a:buNone/>
              <a:defRPr sz="1400"/>
            </a:lvl1pPr>
          </a:lstStyle>
          <a:p>
            <a:pPr lvl="0"/>
            <a:r>
              <a:rPr lang="sv-SE" dirty="0"/>
              <a:t>Redigera format för bakgrundstext</a:t>
            </a:r>
          </a:p>
        </p:txBody>
      </p:sp>
      <p:sp>
        <p:nvSpPr>
          <p:cNvPr id="2" name="Title1Center"/>
          <p:cNvSpPr>
            <a:spLocks noGrp="1"/>
          </p:cNvSpPr>
          <p:nvPr>
            <p:ph type="title"/>
          </p:nvPr>
        </p:nvSpPr>
        <p:spPr>
          <a:xfrm>
            <a:off x="1140027" y="95220"/>
            <a:ext cx="7500120" cy="714678"/>
          </a:xfrm>
        </p:spPr>
        <p:txBody>
          <a:bodyPr/>
          <a:lstStyle>
            <a:lvl1pPr>
              <a:defRPr b="1" u="sng"/>
            </a:lvl1pPr>
          </a:lstStyle>
          <a:p>
            <a:r>
              <a:rPr lang="sv-SE" dirty="0"/>
              <a:t>Klicka här för att ändra format</a:t>
            </a:r>
          </a:p>
        </p:txBody>
      </p:sp>
      <p:sp>
        <p:nvSpPr>
          <p:cNvPr id="6" name="Platshållare för innehåll 5"/>
          <p:cNvSpPr>
            <a:spLocks noGrp="1"/>
          </p:cNvSpPr>
          <p:nvPr>
            <p:ph sz="quarter" idx="13"/>
          </p:nvPr>
        </p:nvSpPr>
        <p:spPr>
          <a:xfrm>
            <a:off x="6615113" y="6321425"/>
            <a:ext cx="46037" cy="460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18142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1231641" y="11444"/>
            <a:ext cx="6816804" cy="800319"/>
          </a:xfrm>
        </p:spPr>
        <p:txBody>
          <a:bodyPr>
            <a:normAutofit/>
          </a:bodyPr>
          <a:lstStyle>
            <a:lvl1pPr>
              <a:defRPr sz="2800" b="1" u="sng"/>
            </a:lvl1pPr>
          </a:lstStyle>
          <a:p>
            <a:r>
              <a:rPr lang="sv-SE" dirty="0"/>
              <a:t>Klicka här för att ändra format</a:t>
            </a:r>
            <a:endParaRPr lang="en-US" dirty="0"/>
          </a:p>
        </p:txBody>
      </p:sp>
      <p:sp>
        <p:nvSpPr>
          <p:cNvPr id="3" name="Text Placeholder 2"/>
          <p:cNvSpPr>
            <a:spLocks noGrp="1"/>
          </p:cNvSpPr>
          <p:nvPr>
            <p:ph type="body" idx="1"/>
          </p:nvPr>
        </p:nvSpPr>
        <p:spPr>
          <a:xfrm>
            <a:off x="517586" y="1397479"/>
            <a:ext cx="4632384" cy="76344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517586" y="2246280"/>
            <a:ext cx="4632384" cy="3878473"/>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5253487" y="1397479"/>
            <a:ext cx="4537495" cy="76344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Redigera format för bakgrundstext</a:t>
            </a:r>
          </a:p>
        </p:txBody>
      </p:sp>
      <p:sp>
        <p:nvSpPr>
          <p:cNvPr id="6" name="Content Placeholder 5"/>
          <p:cNvSpPr>
            <a:spLocks noGrp="1"/>
          </p:cNvSpPr>
          <p:nvPr>
            <p:ph sz="quarter" idx="4"/>
          </p:nvPr>
        </p:nvSpPr>
        <p:spPr>
          <a:xfrm>
            <a:off x="5253487" y="2246281"/>
            <a:ext cx="4537495" cy="387847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8" name="Footer Placeholder 7"/>
          <p:cNvSpPr>
            <a:spLocks noGrp="1"/>
          </p:cNvSpPr>
          <p:nvPr>
            <p:ph type="ftr" sz="quarter" idx="11"/>
          </p:nvPr>
        </p:nvSpPr>
        <p:spPr/>
        <p:txBody>
          <a:bodyPr/>
          <a:lstStyle/>
          <a:p>
            <a:endParaRPr lang="sv-SE" dirty="0"/>
          </a:p>
        </p:txBody>
      </p:sp>
    </p:spTree>
    <p:extLst>
      <p:ext uri="{BB962C8B-B14F-4D97-AF65-F5344CB8AC3E}">
        <p14:creationId xmlns:p14="http://schemas.microsoft.com/office/powerpoint/2010/main" val="575066210"/>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Rubrikbild">
    <p:spTree>
      <p:nvGrpSpPr>
        <p:cNvPr id="1" name=""/>
        <p:cNvGrpSpPr/>
        <p:nvPr/>
      </p:nvGrpSpPr>
      <p:grpSpPr>
        <a:xfrm>
          <a:off x="0" y="0"/>
          <a:ext cx="0" cy="0"/>
          <a:chOff x="0" y="0"/>
          <a:chExt cx="0" cy="0"/>
        </a:xfrm>
      </p:grpSpPr>
      <p:sp>
        <p:nvSpPr>
          <p:cNvPr id="2" name="Title1Center"/>
          <p:cNvSpPr>
            <a:spLocks noGrp="1"/>
          </p:cNvSpPr>
          <p:nvPr>
            <p:ph type="ctrTitle"/>
          </p:nvPr>
        </p:nvSpPr>
        <p:spPr>
          <a:xfrm>
            <a:off x="1174171" y="1434510"/>
            <a:ext cx="7667665" cy="1207699"/>
          </a:xfrm>
        </p:spPr>
        <p:txBody>
          <a:bodyPr anchor="ctr">
            <a:normAutofit/>
          </a:bodyPr>
          <a:lstStyle>
            <a:lvl1pPr algn="ctr">
              <a:defRPr sz="2800"/>
            </a:lvl1pPr>
          </a:lstStyle>
          <a:p>
            <a:r>
              <a:rPr lang="sv-SE" dirty="0"/>
              <a:t>Klicka här för att ändra format</a:t>
            </a:r>
          </a:p>
        </p:txBody>
      </p:sp>
      <p:sp>
        <p:nvSpPr>
          <p:cNvPr id="3" name="Title2Center"/>
          <p:cNvSpPr>
            <a:spLocks noGrp="1"/>
          </p:cNvSpPr>
          <p:nvPr>
            <p:ph type="subTitle" idx="1"/>
          </p:nvPr>
        </p:nvSpPr>
        <p:spPr>
          <a:xfrm>
            <a:off x="1169109" y="3880608"/>
            <a:ext cx="7667665" cy="1655762"/>
          </a:xfrm>
        </p:spPr>
        <p:txBody>
          <a:bodyPr/>
          <a:lstStyle>
            <a:lvl1pPr marL="0" indent="0" algn="ctr">
              <a:buNone/>
              <a:defRPr sz="2400" b="1">
                <a:solidFill>
                  <a:schemeClr val="bg2">
                    <a:lumMod val="25000"/>
                  </a:schemeClr>
                </a:solidFill>
              </a:defRPr>
            </a:lvl1pPr>
            <a:lvl2pPr marL="457198" indent="0" algn="ctr">
              <a:buNone/>
              <a:defRPr sz="2000"/>
            </a:lvl2pPr>
            <a:lvl3pPr marL="914395" indent="0" algn="ctr">
              <a:buNone/>
              <a:defRPr sz="1800"/>
            </a:lvl3pPr>
            <a:lvl4pPr marL="1371592" indent="0" algn="ctr">
              <a:buNone/>
              <a:defRPr sz="1600"/>
            </a:lvl4pPr>
            <a:lvl5pPr marL="1828789" indent="0" algn="ctr">
              <a:buNone/>
              <a:defRPr sz="1600"/>
            </a:lvl5pPr>
            <a:lvl6pPr marL="2285987" indent="0" algn="ctr">
              <a:buNone/>
              <a:defRPr sz="1600"/>
            </a:lvl6pPr>
            <a:lvl7pPr marL="2743185" indent="0" algn="ctr">
              <a:buNone/>
              <a:defRPr sz="1600"/>
            </a:lvl7pPr>
            <a:lvl8pPr marL="3200381" indent="0" algn="ctr">
              <a:buNone/>
              <a:defRPr sz="1600"/>
            </a:lvl8pPr>
            <a:lvl9pPr marL="3657579" indent="0" algn="ctr">
              <a:buNone/>
              <a:defRPr sz="1600"/>
            </a:lvl9pPr>
          </a:lstStyle>
          <a:p>
            <a:r>
              <a:rPr lang="sv-SE" dirty="0"/>
              <a:t>Klicka om du vill redigera mall för underrubrikformat</a:t>
            </a:r>
          </a:p>
        </p:txBody>
      </p:sp>
      <p:sp>
        <p:nvSpPr>
          <p:cNvPr id="13" name="Rektangel 12"/>
          <p:cNvSpPr/>
          <p:nvPr userDrawn="1"/>
        </p:nvSpPr>
        <p:spPr>
          <a:xfrm>
            <a:off x="1002137" y="1009291"/>
            <a:ext cx="8039684" cy="4666890"/>
          </a:xfrm>
          <a:prstGeom prst="rect">
            <a:avLst/>
          </a:prstGeom>
          <a:noFill/>
          <a:ln w="28575">
            <a:solidFill>
              <a:srgbClr val="009B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8" name="Bildobjekt 7"/>
          <p:cNvPicPr>
            <a:picLocks noChangeAspect="1"/>
          </p:cNvPicPr>
          <p:nvPr userDrawn="1"/>
        </p:nvPicPr>
        <p:blipFill>
          <a:blip r:embed="Rf283fe7c0fd44444">
            <a:extLst>
              <a:ext uri="{28A0092B-C50C-407E-A947-70E740481C1C}">
                <a14:useLocalDpi xmlns:a14="http://schemas.microsoft.com/office/drawing/2010/main" val="0"/>
              </a:ext>
            </a:extLst>
          </a:blip>
          <a:stretch>
            <a:fillRect/>
          </a:stretch>
        </p:blipFill>
        <p:spPr>
          <a:xfrm>
            <a:off x="556087" y="184960"/>
            <a:ext cx="6544310" cy="450660"/>
          </a:xfrm>
          <a:prstGeom prst="rect">
            <a:avLst/>
          </a:prstGeom>
        </p:spPr>
      </p:pic>
      <p:sp>
        <p:nvSpPr>
          <p:cNvPr id="6" name="BodyContentTable"/>
          <p:cNvSpPr>
            <a:spLocks noGrp="1"/>
          </p:cNvSpPr>
          <p:nvPr>
            <p:ph type="body" sz="quarter" idx="10"/>
          </p:nvPr>
        </p:nvSpPr>
        <p:spPr>
          <a:xfrm>
            <a:off x="1168582" y="2806113"/>
            <a:ext cx="7667665" cy="948367"/>
          </a:xfrm>
        </p:spPr>
        <p:txBody>
          <a:bodyPr/>
          <a:lstStyle>
            <a:lvl1pPr marL="0" indent="0" algn="ctr">
              <a:buNone/>
              <a:defRPr/>
            </a:lvl1pPr>
            <a:lvl2pPr marL="457198" indent="0">
              <a:buNone/>
              <a:defRPr/>
            </a:lvl2pPr>
          </a:lstStyle>
          <a:p>
            <a:pPr lvl="0"/>
            <a:r>
              <a:rPr lang="sv-SE" dirty="0"/>
              <a:t>Redigera format för bakgrundstext</a:t>
            </a:r>
          </a:p>
        </p:txBody>
      </p:sp>
    </p:spTree>
    <p:extLst>
      <p:ext uri="{BB962C8B-B14F-4D97-AF65-F5344CB8AC3E}">
        <p14:creationId xmlns:p14="http://schemas.microsoft.com/office/powerpoint/2010/main" val="248526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Anpassad layout">
    <p:spTree>
      <p:nvGrpSpPr>
        <p:cNvPr id="1" name=""/>
        <p:cNvGrpSpPr/>
        <p:nvPr/>
      </p:nvGrpSpPr>
      <p:grpSpPr>
        <a:xfrm>
          <a:off x="0" y="0"/>
          <a:ext cx="0" cy="0"/>
          <a:chOff x="0" y="0"/>
          <a:chExt cx="0" cy="0"/>
        </a:xfrm>
      </p:grpSpPr>
      <p:sp>
        <p:nvSpPr>
          <p:cNvPr id="3" name="Footer right"/>
          <p:cNvSpPr>
            <a:spLocks noGrp="1"/>
          </p:cNvSpPr>
          <p:nvPr>
            <p:ph type="ftr" sz="quarter" idx="10"/>
          </p:nvPr>
        </p:nvSpPr>
        <p:spPr>
          <a:xfrm>
            <a:off x="6331130" y="6321545"/>
            <a:ext cx="3459851" cy="503433"/>
          </a:xfrm>
        </p:spPr>
        <p:txBody>
          <a:bodyPr/>
          <a:lstStyle>
            <a:lvl1pPr algn="r">
              <a:defRPr sz="1000"/>
            </a:lvl1pPr>
          </a:lstStyle>
          <a:p>
            <a:endParaRPr lang="sv-SE" dirty="0"/>
          </a:p>
        </p:txBody>
      </p:sp>
      <p:sp>
        <p:nvSpPr>
          <p:cNvPr id="5" name="BodyContent"/>
          <p:cNvSpPr>
            <a:spLocks noGrp="1"/>
          </p:cNvSpPr>
          <p:nvPr>
            <p:ph type="chart" sz="quarter" idx="12"/>
          </p:nvPr>
        </p:nvSpPr>
        <p:spPr>
          <a:xfrm>
            <a:off x="1139824" y="1878952"/>
            <a:ext cx="8651157" cy="3918857"/>
          </a:xfrm>
        </p:spPr>
        <p:txBody>
          <a:bodyPr/>
          <a:lstStyle>
            <a:lvl1pPr marL="0" indent="0">
              <a:buNone/>
              <a:defRPr/>
            </a:lvl1pPr>
          </a:lstStyle>
          <a:p>
            <a:endParaRPr lang="sv-SE" dirty="0"/>
          </a:p>
        </p:txBody>
      </p:sp>
      <p:sp>
        <p:nvSpPr>
          <p:cNvPr id="7" name="Title2Center"/>
          <p:cNvSpPr>
            <a:spLocks noGrp="1"/>
          </p:cNvSpPr>
          <p:nvPr>
            <p:ph type="body" sz="quarter" idx="11"/>
          </p:nvPr>
        </p:nvSpPr>
        <p:spPr>
          <a:xfrm>
            <a:off x="1140027" y="809899"/>
            <a:ext cx="7500120" cy="748314"/>
          </a:xfrm>
        </p:spPr>
        <p:txBody>
          <a:bodyPr>
            <a:normAutofit/>
          </a:bodyPr>
          <a:lstStyle>
            <a:lvl1pPr marL="0" indent="0">
              <a:buNone/>
              <a:defRPr sz="1400"/>
            </a:lvl1pPr>
          </a:lstStyle>
          <a:p>
            <a:pPr lvl="0"/>
            <a:r>
              <a:rPr lang="sv-SE" dirty="0"/>
              <a:t>Redigera format för bakgrundstext</a:t>
            </a:r>
          </a:p>
        </p:txBody>
      </p:sp>
      <p:sp>
        <p:nvSpPr>
          <p:cNvPr id="2" name="Title1Center"/>
          <p:cNvSpPr>
            <a:spLocks noGrp="1"/>
          </p:cNvSpPr>
          <p:nvPr>
            <p:ph type="title"/>
          </p:nvPr>
        </p:nvSpPr>
        <p:spPr>
          <a:xfrm>
            <a:off x="1140027" y="95220"/>
            <a:ext cx="7500120" cy="714678"/>
          </a:xfrm>
        </p:spPr>
        <p:txBody>
          <a:bodyPr>
            <a:normAutofit/>
          </a:bodyPr>
          <a:lstStyle>
            <a:lvl1pPr>
              <a:defRPr sz="2400" b="1" u="none">
                <a:latin typeface="+mn-lt"/>
              </a:defRPr>
            </a:lvl1pPr>
          </a:lstStyle>
          <a:p>
            <a:r>
              <a:rPr lang="sv-SE" dirty="0"/>
              <a:t>Klicka här för att ändra format</a:t>
            </a:r>
          </a:p>
        </p:txBody>
      </p:sp>
      <p:sp>
        <p:nvSpPr>
          <p:cNvPr id="6" name="BodyFooter"/>
          <p:cNvSpPr>
            <a:spLocks noGrp="1"/>
          </p:cNvSpPr>
          <p:nvPr>
            <p:ph type="body" sz="quarter" idx="13" hasCustomPrompt="1"/>
          </p:nvPr>
        </p:nvSpPr>
        <p:spPr>
          <a:xfrm>
            <a:off x="1139825" y="5888038"/>
            <a:ext cx="5191125" cy="433387"/>
          </a:xfrm>
        </p:spPr>
        <p:txBody>
          <a:bodyPr>
            <a:normAutofit/>
          </a:bodyPr>
          <a:lstStyle>
            <a:lvl1pPr marL="0" indent="0">
              <a:buNone/>
              <a:defRPr sz="1100" i="1">
                <a:latin typeface="+mn-lt"/>
              </a:defRPr>
            </a:lvl1pPr>
            <a:lvl3pPr marL="914400" indent="0">
              <a:buNone/>
              <a:defRPr/>
            </a:lvl3pPr>
            <a:lvl4pPr marL="1371600" indent="0">
              <a:buNone/>
              <a:defRPr/>
            </a:lvl4pPr>
          </a:lstStyle>
          <a:p>
            <a:pPr lvl="0"/>
            <a:r>
              <a:rPr lang="sv-SE" dirty="0"/>
              <a:t>Nivå fyra</a:t>
            </a:r>
          </a:p>
        </p:txBody>
      </p:sp>
    </p:spTree>
    <p:extLst>
      <p:ext uri="{BB962C8B-B14F-4D97-AF65-F5344CB8AC3E}">
        <p14:creationId xmlns:p14="http://schemas.microsoft.com/office/powerpoint/2010/main" val="735603091"/>
      </p:ext>
    </p:extLst>
  </p:cSld>
  <p:clrMapOvr>
    <a:masterClrMapping/>
  </p:clrMapOvr>
</p:sldLayout>
</file>

<file path=ppt/slideMasters/_rels/slideMaster1.xml.rels><?xml version="1.0" encoding="UTF-8"?>
<Relationships xmlns="http://schemas.openxmlformats.org/package/2006/relationships" xmlns:a="http://schemas.openxmlformats.org/drawingml/2006/main" xmlns:adp="http://whatever" xmlns:p="http://schemas.openxmlformats.org/presentationml/2006/main" xmlns:xs="http://www.w3.org/2001/XMLSchema">
	<Relationship Id="rId12" Type="http://schemas.openxmlformats.org/officeDocument/2006/relationships/theme" Target="../theme/theme1.xml"/>
	<Relationship Id="rId1" Type="http://schemas.openxmlformats.org/officeDocument/2006/relationships/slideLayout" Target="../slideLayouts/slideLayout1.xml"/>
</Relationships>
</file>

<file path=ppt/slideMasters/_rels/slideMaster2.xml.rels>&#65279;<?xml version="1.0" encoding="utf-8"?><Relationships xmlns="http://schemas.openxmlformats.org/package/2006/relationships"><Relationship Type="http://schemas.openxmlformats.org/officeDocument/2006/relationships/theme" Target="/ppt/slideMasters/theme/theme2.xml" Id="R15e013869fd64b63" /><Relationship Type="http://schemas.openxmlformats.org/officeDocument/2006/relationships/slideLayout" Target="/ppt/slideLayouts/slideLayout2.xml" Id="R2c2d1b92a5f741ab" /><Relationship Type="http://schemas.openxmlformats.org/officeDocument/2006/relationships/slideLayout" Target="/ppt/slideLayouts/slideLayout3.xml" Id="R2efe0f0056194bd9" /><Relationship Type="http://schemas.openxmlformats.org/officeDocument/2006/relationships/slideLayout" Target="/ppt/slideLayouts/slideLayout4.xml" Id="Ra4a7b5034e3247a8" /><Relationship Type="http://schemas.openxmlformats.org/officeDocument/2006/relationships/slideLayout" Target="/ppt/slideLayouts/slideLayout5.xml" Id="R61c13a6aa79e4253" /><Relationship Type="http://schemas.openxmlformats.org/officeDocument/2006/relationships/image" Target="/ppt/media/image2.bin" Id="R3742ade4d3f74da1" /><Relationship Type="http://schemas.openxmlformats.org/officeDocument/2006/relationships/image" Target="/ppt/media/image.bin" Id="Rdf2d793d487341e9" /></Relationships>
</file>

<file path=ppt/slideMasters/slideMaster1.xml><?xml version="1.0" encoding="utf-8"?>
<p:sldMaster xmlns:a="http://schemas.openxmlformats.org/drawingml/2006/main" xmlns:adp="http://whatever" xmlns:p="http://schemas.openxmlformats.org/presentationml/2006/main" xmlns:r="http://schemas.openxmlformats.org/officeDocument/2006/relationships" xmlns:xs="http://www.w3.org/2001/XMLSchema">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52941" y="60385"/>
            <a:ext cx="6797097" cy="1232290"/>
          </a:xfrm>
          <a:prstGeom prst="rect">
            <a:avLst/>
          </a:prstGeom>
        </p:spPr>
        <p:txBody>
          <a:bodyPr vert="horz" lIns="36000" tIns="36000" rIns="36000" bIns="36000" rtlCol="0" anchor="ctr">
            <a:normAutofit/>
          </a:bodyPr>
          <a:lstStyle/>
          <a:p>
            <a:r>
              <a:rPr lang="sv-SE" dirty="0"/>
              <a:t>Klicka här för att ändra format</a:t>
            </a:r>
            <a:endParaRPr lang="en-US" dirty="0"/>
          </a:p>
        </p:txBody>
      </p:sp>
      <p:sp>
        <p:nvSpPr>
          <p:cNvPr id="3" name="Text Placeholder 2"/>
          <p:cNvSpPr>
            <a:spLocks noGrp="1"/>
          </p:cNvSpPr>
          <p:nvPr>
            <p:ph type="body" idx="1"/>
          </p:nvPr>
        </p:nvSpPr>
        <p:spPr>
          <a:xfrm>
            <a:off x="681038" y="1325563"/>
            <a:ext cx="9109943" cy="4781939"/>
          </a:xfrm>
          <a:prstGeom prst="rect">
            <a:avLst/>
          </a:prstGeom>
        </p:spPr>
        <p:txBody>
          <a:bodyPr vert="horz" lIns="36000" tIns="36000" rIns="36000" bIns="3600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Footer Placeholder 4"/>
          <p:cNvSpPr>
            <a:spLocks noGrp="1"/>
          </p:cNvSpPr>
          <p:nvPr>
            <p:ph type="ftr" sz="quarter" idx="3"/>
          </p:nvPr>
        </p:nvSpPr>
        <p:spPr>
          <a:xfrm>
            <a:off x="1595888" y="6321545"/>
            <a:ext cx="8195094" cy="503433"/>
          </a:xfrm>
          <a:prstGeom prst="rect">
            <a:avLst/>
          </a:prstGeom>
        </p:spPr>
        <p:txBody>
          <a:bodyPr vert="horz" lIns="36000" tIns="36000" rIns="36000" bIns="36000" rtlCol="0" anchor="ctr"/>
          <a:lstStyle>
            <a:lvl1pPr algn="ctr">
              <a:defRPr sz="1200">
                <a:solidFill>
                  <a:schemeClr val="tx1">
                    <a:tint val="75000"/>
                  </a:schemeClr>
                </a:solidFill>
              </a:defRPr>
            </a:lvl1pPr>
          </a:lstStyle>
          <a:p>
            <a:endParaRPr lang="sv-SE" dirty="0"/>
          </a:p>
        </p:txBody>
      </p:sp>
      <p:pic>
        <p:nvPicPr>
          <p:cNvPr id="7" name="Bildobjekt 6"/>
          <p:cNvPicPr>
            <a:picLocks noChangeAspect="1"/>
          </p:cNvPicPr>
          <p:nvPr userDrawn="1"/>
        </p:nvPicPr>
        <p:blipFill>
          <a:blip r:embed="R3742ade4d3f74da1"/>
          <a:stretch>
            <a:fillRect/>
          </a:stretch>
        </p:blipFill>
        <p:spPr>
          <a:xfrm>
            <a:off x="561917" y="6459855"/>
            <a:ext cx="908534" cy="365125"/>
          </a:xfrm>
          <a:prstGeom prst="rect">
            <a:avLst/>
          </a:prstGeom>
        </p:spPr>
      </p:pic>
      <p:sp>
        <p:nvSpPr>
          <p:cNvPr id="9" name="textruta 8"/>
          <p:cNvSpPr txBox="1"/>
          <p:nvPr userDrawn="1"/>
        </p:nvSpPr>
        <p:spPr>
          <a:xfrm>
            <a:off x="-18778" y="1"/>
            <a:ext cx="369332" cy="2566562"/>
          </a:xfrm>
          <a:prstGeom prst="rect">
            <a:avLst/>
          </a:prstGeom>
          <a:noFill/>
        </p:spPr>
        <p:txBody>
          <a:bodyPr vert="vert270" wrap="square" rtlCol="0">
            <a:spAutoFit/>
          </a:bodyPr>
          <a:lstStyle/>
          <a:p>
            <a:r>
              <a:rPr lang="sv-SE" sz="1200" dirty="0">
                <a:solidFill>
                  <a:srgbClr val="009BA4"/>
                </a:solidFill>
              </a:rPr>
              <a:t>Förskole-/familjedaghemsenkät </a:t>
            </a:r>
            <a:r>
              <a:rPr lang="sv-SE" sz="1200" baseline="0" dirty="0">
                <a:solidFill>
                  <a:srgbClr val="009BA4"/>
                </a:solidFill>
              </a:rPr>
              <a:t>2016</a:t>
            </a:r>
            <a:endParaRPr lang="sv-SE" sz="1200" dirty="0">
              <a:solidFill>
                <a:srgbClr val="009BA4"/>
              </a:solidFill>
            </a:endParaRPr>
          </a:p>
        </p:txBody>
      </p:sp>
      <p:pic>
        <p:nvPicPr>
          <p:cNvPr id="10" name="Bildobjekt 9"/>
          <p:cNvPicPr>
            <a:picLocks noChangeAspect="1"/>
          </p:cNvPicPr>
          <p:nvPr userDrawn="1"/>
        </p:nvPicPr>
        <p:blipFill rotWithShape="1">
          <a:blip r:embed="Rdf2d793d487341e9">
            <a:extLst>
              <a:ext uri="{28A0092B-C50C-407E-A947-70E740481C1C}">
                <a14:useLocalDpi xmlns:a14="http://schemas.microsoft.com/office/drawing/2010/main" val="0"/>
              </a:ext>
            </a:extLst>
          </a:blip>
          <a:srcRect r="92408"/>
          <a:stretch/>
        </p:blipFill>
        <p:spPr>
          <a:xfrm>
            <a:off x="556087" y="184960"/>
            <a:ext cx="496854" cy="450660"/>
          </a:xfrm>
          <a:prstGeom prst="rect">
            <a:avLst/>
          </a:prstGeom>
        </p:spPr>
      </p:pic>
    </p:spTree>
    <p:extLst>
      <p:ext uri="{BB962C8B-B14F-4D97-AF65-F5344CB8AC3E}">
        <p14:creationId xmlns:p14="http://schemas.microsoft.com/office/powerpoint/2010/main" val="658230389"/>
      </p:ext>
    </p:extLst>
  </p:cSld>
  <p:clrMap bg1="lt1" tx1="dk1" bg2="lt2" tx2="dk2" accent1="accent1" accent2="accent2" accent3="accent3" accent4="accent4" accent5="accent5" accent6="accent6" hlink="hlink" folHlink="folHlink"/>
  <p:sldLayoutIdLst>
    <p:sldLayoutId id="2147483653" r:id="Ra4a7b5034e3247a8"/>
    <p:sldLayoutId id="2147483652" r:id="R2efe0f0056194bd9"/>
    <p:sldLayoutId id="2147483651" r:id="R2c2d1b92a5f741ab"/>
    <p:sldLayoutId id="2147483654" r:id="R61c13a6aa79e4253"/>
  </p:sldLayoutIdLst>
  <p:hf sldNum="0" hd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theme/theme2.xml><?xml version="1.0" encoding="utf-8"?>
<a:theme xmlns:a="http://schemas.openxmlformats.org/drawingml/2006/main" name="Anpassad formgivning skol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slides/_rels/slide10.xml.rels>&#65279;<?xml version="1.0" encoding="utf-8"?><Relationships xmlns="http://schemas.openxmlformats.org/package/2006/relationships"><Relationship Type="http://schemas.openxmlformats.org/officeDocument/2006/relationships/slideLayout" Target="/ppt/slideLayouts/slideLayout2.xml" Id="R68920f52c0234255" /></Relationships>
</file>

<file path=ppt/slides/_rels/slide11.xml.rels>&#65279;<?xml version="1.0" encoding="utf-8"?><Relationships xmlns="http://schemas.openxmlformats.org/package/2006/relationships"><Relationship Type="http://schemas.openxmlformats.org/officeDocument/2006/relationships/chart" Target="/ppt/slides/charts/chart1e.xml" Id="Rd39b897e302c493a" /><Relationship Type="http://schemas.openxmlformats.org/officeDocument/2006/relationships/slideLayout" Target="/ppt/slideLayouts/slideLayout5.xml" Id="R691cf51ad0cb4e3b" /></Relationships>
</file>

<file path=ppt/slides/_rels/slide12.xml.rels>&#65279;<?xml version="1.0" encoding="utf-8"?><Relationships xmlns="http://schemas.openxmlformats.org/package/2006/relationships"><Relationship Type="http://schemas.openxmlformats.org/officeDocument/2006/relationships/slideLayout" Target="/ppt/slideLayouts/slideLayout5.xml" Id="R329a3c18f6004809" /></Relationships>
</file>

<file path=ppt/slides/_rels/slide13.xml.rels>&#65279;<?xml version="1.0" encoding="utf-8"?><Relationships xmlns="http://schemas.openxmlformats.org/package/2006/relationships"><Relationship Type="http://schemas.openxmlformats.org/officeDocument/2006/relationships/slideLayout" Target="/ppt/slideLayouts/slideLayout5.xml" Id="Racba77910d01416b" /><Relationship Type="http://schemas.openxmlformats.org/officeDocument/2006/relationships/chart" Target="/ppt/slides/charts/chart20.xml" Id="Rded9dbf00f074a25" /><Relationship Type="http://schemas.openxmlformats.org/officeDocument/2006/relationships/chart" Target="/ppt/slides/charts/chart21.xml" Id="R62552969cae74482" /><Relationship Type="http://schemas.openxmlformats.org/officeDocument/2006/relationships/chart" Target="/ppt/slides/charts/chart22.xml" Id="R48dfdea32f444767" /></Relationships>
</file>

<file path=ppt/slides/_rels/slide14.xml.rels>&#65279;<?xml version="1.0" encoding="utf-8"?><Relationships xmlns="http://schemas.openxmlformats.org/package/2006/relationships"><Relationship Type="http://schemas.openxmlformats.org/officeDocument/2006/relationships/slideLayout" Target="/ppt/slideLayouts/slideLayout5.xml" Id="R3613c286495a439e" /><Relationship Type="http://schemas.openxmlformats.org/officeDocument/2006/relationships/chart" Target="/ppt/slides/charts/chart24.xml" Id="R2f59ccbe641f42c0" /><Relationship Type="http://schemas.openxmlformats.org/officeDocument/2006/relationships/chart" Target="/ppt/slides/charts/chart25.xml" Id="R03a9d2b865844c8a" /><Relationship Type="http://schemas.openxmlformats.org/officeDocument/2006/relationships/chart" Target="/ppt/slides/charts/chart26.xml" Id="R8dc530e484134657" /></Relationships>
</file>

<file path=ppt/slides/_rels/slide15.xml.rels>&#65279;<?xml version="1.0" encoding="utf-8"?><Relationships xmlns="http://schemas.openxmlformats.org/package/2006/relationships"><Relationship Type="http://schemas.openxmlformats.org/officeDocument/2006/relationships/slideLayout" Target="/ppt/slideLayouts/slideLayout5.xml" Id="Rc48b881865ac4ecb" /><Relationship Type="http://schemas.openxmlformats.org/officeDocument/2006/relationships/chart" Target="/ppt/slides/charts/chart28.xml" Id="Rd5fad6b54c524530" /><Relationship Type="http://schemas.openxmlformats.org/officeDocument/2006/relationships/chart" Target="/ppt/slides/charts/chart29.xml" Id="R01551a1c9b104be0" /><Relationship Type="http://schemas.openxmlformats.org/officeDocument/2006/relationships/chart" Target="/ppt/slides/charts/chart2a.xml" Id="Ra9ca2d23047c46b3" /></Relationships>
</file>

<file path=ppt/slides/_rels/slide16.xml.rels>&#65279;<?xml version="1.0" encoding="utf-8"?><Relationships xmlns="http://schemas.openxmlformats.org/package/2006/relationships"><Relationship Type="http://schemas.openxmlformats.org/officeDocument/2006/relationships/image" Target="/ppt/media/image3.bin" Id="Re8c7705e2d424db9" /><Relationship Type="http://schemas.openxmlformats.org/officeDocument/2006/relationships/image" Target="/ppt/media/image4.bin" Id="R28c9281ce7dc462b" /><Relationship Type="http://schemas.openxmlformats.org/officeDocument/2006/relationships/slideLayout" Target="/ppt/slideLayouts/slideLayout5.xml" Id="R12654e7f4b844cd7" /><Relationship Type="http://schemas.openxmlformats.org/officeDocument/2006/relationships/chart" Target="/ppt/slides/charts/chart2c.xml" Id="R2864fc51e556412d" /><Relationship Type="http://schemas.openxmlformats.org/officeDocument/2006/relationships/chart" Target="/ppt/slides/charts/chart2d.xml" Id="R312ba6c9e8a74ade" /><Relationship Type="http://schemas.openxmlformats.org/officeDocument/2006/relationships/chart" Target="/ppt/slides/charts/chart2e.xml" Id="R46a09e1abbf54249" /><Relationship Type="http://schemas.openxmlformats.org/officeDocument/2006/relationships/chart" Target="/ppt/slides/charts/chart2f.xml" Id="R09e10aaf1575498a" /><Relationship Type="http://schemas.openxmlformats.org/officeDocument/2006/relationships/chart" Target="/ppt/slides/charts/chart30.xml" Id="Re6c78ca9e1e64622" /></Relationships>
</file>

<file path=ppt/slides/_rels/slide17.xml.rels>&#65279;<?xml version="1.0" encoding="utf-8"?><Relationships xmlns="http://schemas.openxmlformats.org/package/2006/relationships"><Relationship Type="http://schemas.openxmlformats.org/officeDocument/2006/relationships/image" Target="/ppt/media/image3.bin" Id="R6894354bfe664742" /><Relationship Type="http://schemas.openxmlformats.org/officeDocument/2006/relationships/image" Target="/ppt/media/image4.bin" Id="R0f1a60bd6a114392" /><Relationship Type="http://schemas.openxmlformats.org/officeDocument/2006/relationships/slideLayout" Target="/ppt/slideLayouts/slideLayout5.xml" Id="Ra6fdeeaa5c0742f6" /><Relationship Type="http://schemas.openxmlformats.org/officeDocument/2006/relationships/chart" Target="/ppt/slides/charts/chart32.xml" Id="Rbd9c47e2a08e4360" /><Relationship Type="http://schemas.openxmlformats.org/officeDocument/2006/relationships/chart" Target="/ppt/slides/charts/chart33.xml" Id="R5cf82717a75443c1" /><Relationship Type="http://schemas.openxmlformats.org/officeDocument/2006/relationships/chart" Target="/ppt/slides/charts/chart34.xml" Id="Re899ef2be3a54b8e" /><Relationship Type="http://schemas.openxmlformats.org/officeDocument/2006/relationships/chart" Target="/ppt/slides/charts/chart35.xml" Id="R0d4ec659eb39411a" /><Relationship Type="http://schemas.openxmlformats.org/officeDocument/2006/relationships/chart" Target="/ppt/slides/charts/chart36.xml" Id="Rf3d7d6a5012b4512" /></Relationships>
</file>

<file path=ppt/slides/_rels/slide18.xml.rels>&#65279;<?xml version="1.0" encoding="utf-8"?><Relationships xmlns="http://schemas.openxmlformats.org/package/2006/relationships"><Relationship Type="http://schemas.openxmlformats.org/officeDocument/2006/relationships/image" Target="/ppt/media/image3.bin" Id="R3b193d6760774c77" /><Relationship Type="http://schemas.openxmlformats.org/officeDocument/2006/relationships/image" Target="/ppt/media/image4.bin" Id="Rc0614130accb4f1e" /><Relationship Type="http://schemas.openxmlformats.org/officeDocument/2006/relationships/slideLayout" Target="/ppt/slideLayouts/slideLayout5.xml" Id="R96270b252c1f491b" /><Relationship Type="http://schemas.openxmlformats.org/officeDocument/2006/relationships/chart" Target="/ppt/slides/charts/chart38.xml" Id="R4b16f70942dd430d" /><Relationship Type="http://schemas.openxmlformats.org/officeDocument/2006/relationships/chart" Target="/ppt/slides/charts/chart39.xml" Id="R44b74dcf37974f44" /><Relationship Type="http://schemas.openxmlformats.org/officeDocument/2006/relationships/chart" Target="/ppt/slides/charts/chart3a.xml" Id="Rcac5258723b548dd" /><Relationship Type="http://schemas.openxmlformats.org/officeDocument/2006/relationships/chart" Target="/ppt/slides/charts/chart3b.xml" Id="Rcd1c1411f35b4ba2" /></Relationships>
</file>

<file path=ppt/slides/_rels/slide19.xml.rels>&#65279;<?xml version="1.0" encoding="utf-8"?><Relationships xmlns="http://schemas.openxmlformats.org/package/2006/relationships"><Relationship Type="http://schemas.openxmlformats.org/officeDocument/2006/relationships/slideLayout" Target="/ppt/slideLayouts/slideLayout5.xml" Id="Rb4a9022f20e94058" /></Relationships>
</file>

<file path=ppt/slides/_rels/slide1a.xml.rels>&#65279;<?xml version="1.0" encoding="utf-8"?><Relationships xmlns="http://schemas.openxmlformats.org/package/2006/relationships"><Relationship Type="http://schemas.openxmlformats.org/officeDocument/2006/relationships/chart" Target="/ppt/slides/charts/chart3d.xml" Id="R74a55a17f3b44e7d" /><Relationship Type="http://schemas.openxmlformats.org/officeDocument/2006/relationships/slideLayout" Target="/ppt/slideLayouts/slideLayout5.xml" Id="R6d7436e9146249b4" /></Relationships>
</file>

<file path=ppt/slides/_rels/slide1b.xml.rels>&#65279;<?xml version="1.0" encoding="utf-8"?><Relationships xmlns="http://schemas.openxmlformats.org/package/2006/relationships"><Relationship Type="http://schemas.openxmlformats.org/officeDocument/2006/relationships/chart" Target="/ppt/slides/charts/chart3e.xml" Id="R6a4d30a7b38e4647" /><Relationship Type="http://schemas.openxmlformats.org/officeDocument/2006/relationships/slideLayout" Target="/ppt/slideLayouts/slideLayout5.xml" Id="Rf617255f79b24732" /></Relationships>
</file>

<file path=ppt/slides/_rels/slide1c.xml.rels>&#65279;<?xml version="1.0" encoding="utf-8"?><Relationships xmlns="http://schemas.openxmlformats.org/package/2006/relationships"><Relationship Type="http://schemas.openxmlformats.org/officeDocument/2006/relationships/slideLayout" Target="/ppt/slideLayouts/slideLayout5.xml" Id="R12797d2b4a184304" /><Relationship Type="http://schemas.openxmlformats.org/officeDocument/2006/relationships/chart" Target="/ppt/slides/charts/chart43.xml" Id="R237bd7a43c5c4244" /><Relationship Type="http://schemas.openxmlformats.org/officeDocument/2006/relationships/chart" Target="/ppt/slides/charts/chart44.xml" Id="R09d87bb70ac74984" /><Relationship Type="http://schemas.openxmlformats.org/officeDocument/2006/relationships/chart" Target="/ppt/slides/charts/chart45.xml" Id="R1068b0595d74446d" /></Relationships>
</file>

<file path=ppt/slides/_rels/slidef.xml.rels>&#65279;<?xml version="1.0" encoding="utf-8"?><Relationships xmlns="http://schemas.openxmlformats.org/package/2006/relationships"><Relationship Type="http://schemas.openxmlformats.org/officeDocument/2006/relationships/slideLayout" Target="/ppt/slideLayouts/slideLayout4.xml" Id="R2bb6534427344680" /></Relationships>
</file>

<file path=ppt/slides/charts/chart1e.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1"/>
  <c:style val="2"/>
  <c:chart>
    <c:autoTitleDeleted val="1"/>
    <c:plotArea>
      <c:layout/>
      <c:barChart>
        <c:barDir val="bar"/>
        <c:grouping val="clustered"/>
        <c:varyColors val="1"/>
        <c:ser>
          <c:idx val="0"/>
          <c:order val="0"/>
          <c:tx>
            <c:v>GR</c:v>
          </c:tx>
          <c:spPr>
            <a:solidFill>
              <a:srgbClr val="0099aa"/>
            </a:solidFill>
            <a:ln>
              <a:solidFill>
                <a:srgbClr val="0099aa"/>
              </a:solidFill>
            </a:ln>
          </c:spPr>
          <c:invertIfNegative val="1"/>
          <c:dLbls>
            <c:numFmt sourceLinked="0" formatCode="0.0;0.0"/>
            <c:spPr>
              <a:noFill/>
              <a:ln>
                <a:noFill/>
              </a:ln>
              <a:effectLst/>
            </c:spPr>
            <c:txPr>
              <a:bodyPr/>
              <a:lstStyle/>
              <a:p>
                <a:pPr>
                  <a:defRPr sz="800" spc="50">
                    <a:latin typeface="Arial"/>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Lit>
              <c:ptCount val="5"/>
              <c:pt idx="0">
                <c:v>TRYGGHET OCH GEMENSKAP</c:v>
              </c:pt>
              <c:pt idx="1">
                <c:v>INFORMATION OCH INFLYTANDE</c:v>
              </c:pt>
              <c:pt idx="2">
                <c:v>FÖRUTSÄTTNINGAR</c:v>
              </c:pt>
              <c:pt idx="3">
                <c:v>PEDAGOGIK</c:v>
              </c:pt>
              <c:pt idx="4">
                <c:v>KONTINUITET</c:v>
              </c:pt>
            </c:strLit>
          </c:cat>
          <c:val>
            <c:numLit>
              <c:formatCode>General</c:formatCode>
              <c:ptCount val="5"/>
              <c:pt idx="0">
                <c:v>5.808739</c:v>
              </c:pt>
              <c:pt idx="1">
                <c:v>5.321000</c:v>
              </c:pt>
              <c:pt idx="2">
                <c:v>5.681994</c:v>
              </c:pt>
              <c:pt idx="3">
                <c:v>5.560788</c:v>
              </c:pt>
              <c:pt idx="4">
                <c:v>5.708661</c:v>
              </c:pt>
            </c:numLit>
          </c:val>
          <c:extLst>
            <c:ext xmlns:c14="http://schemas.microsoft.com/office/drawing/2007/8/2/chart" uri="{6F2FDCE9-48DA-4B69-8628-5D25D57E5C99}">
              <c14:invertSolidFillFmt>
                <c14:spPr xmlns:c14="http://schemas.microsoft.com/office/drawing/2007/8/2/chart">
                  <a:solidFill>
                    <a:srgbClr val="FFFFFF"/>
                  </a:solidFill>
                  <a:ln>
                    <a:solidFill>
                      <a:srgbClr val="0099AA"/>
                    </a:solidFill>
                  </a:ln>
                </c14:spPr>
              </c14:invertSolidFillFmt>
            </c:ext>
            <c:ext xmlns:c16="http://schemas.microsoft.com/office/drawing/2014/chart" uri="{C3380CC4-5D6E-409C-BE32-E72D297353CC}">
              <c16:uniqueId val="{00000000-8C77-4940-A04B-DA6D4581BC03}"/>
            </c:ext>
          </c:extLst>
        </c:ser>
        <c:ser>
          <c:idx val="1"/>
          <c:order val="1"/>
          <c:tx>
            <c:v>Göteborg</c:v>
          </c:tx>
          <c:spPr>
            <a:solidFill>
              <a:srgbClr val="dddddd"/>
            </a:solidFill>
            <a:ln>
              <a:solidFill>
                <a:srgbClr val="dddddd"/>
              </a:solidFill>
            </a:ln>
          </c:spPr>
          <c:invertIfNegative val="1"/>
          <c:dLbls>
            <c:numFmt sourceLinked="0" formatCode="0.0;0.0"/>
            <c:spPr>
              <a:noFill/>
              <a:ln>
                <a:noFill/>
              </a:ln>
              <a:effectLst/>
            </c:spPr>
            <c:txPr>
              <a:bodyPr/>
              <a:lstStyle/>
              <a:p>
                <a:pPr>
                  <a:defRPr sz="800" spc="50">
                    <a:latin typeface="Arial"/>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Lit>
              <c:ptCount val="5"/>
              <c:pt idx="0">
                <c:v>TRYGGHET OCH GEMENSKAP</c:v>
              </c:pt>
              <c:pt idx="1">
                <c:v>INFORMATION OCH INFLYTANDE</c:v>
              </c:pt>
              <c:pt idx="2">
                <c:v>FÖRUTSÄTTNINGAR</c:v>
              </c:pt>
              <c:pt idx="3">
                <c:v>PEDAGOGIK</c:v>
              </c:pt>
              <c:pt idx="4">
                <c:v>KONTINUITET</c:v>
              </c:pt>
            </c:strLit>
          </c:cat>
          <c:val>
            <c:numLit>
              <c:formatCode>General</c:formatCode>
              <c:ptCount val="5"/>
              <c:pt idx="0">
                <c:v>5.680091</c:v>
              </c:pt>
              <c:pt idx="1">
                <c:v>5.159737</c:v>
              </c:pt>
              <c:pt idx="2">
                <c:v>5.537758</c:v>
              </c:pt>
              <c:pt idx="3">
                <c:v>5.402097</c:v>
              </c:pt>
              <c:pt idx="4">
                <c:v>5.574058</c:v>
              </c:pt>
            </c:numLit>
          </c:val>
          <c:extLst>
            <c:ext xmlns:c14="http://schemas.microsoft.com/office/drawing/2007/8/2/chart" uri="{6F2FDCE9-48DA-4B69-8628-5D25D57E5C99}">
              <c14:invertSolidFillFmt>
                <c14:spPr xmlns:c14="http://schemas.microsoft.com/office/drawing/2007/8/2/chart">
                  <a:solidFill>
                    <a:srgbClr val="FFFFFF"/>
                  </a:solidFill>
                  <a:ln>
                    <a:solidFill>
                      <a:srgbClr val="DDDDDD"/>
                    </a:solidFill>
                  </a:ln>
                </c14:spPr>
              </c14:invertSolidFillFmt>
            </c:ext>
            <c:ext xmlns:c16="http://schemas.microsoft.com/office/drawing/2014/chart" uri="{C3380CC4-5D6E-409C-BE32-E72D297353CC}">
              <c16:uniqueId val="{00000001-8C77-4940-A04B-DA6D4581BC03}"/>
            </c:ext>
          </c:extLst>
        </c:ser>
        <c:ser>
          <c:idx val="3"/>
          <c:order val="3"/>
          <c:tx>
            <c:v>Örgryte-Härlanda</c:v>
          </c:tx>
          <c:spPr>
            <a:solidFill>
              <a:srgbClr val="f9b590"/>
            </a:solidFill>
            <a:ln>
              <a:solidFill>
                <a:srgbClr val="f9b590"/>
              </a:solidFill>
            </a:ln>
          </c:spPr>
          <c:invertIfNegative val="1"/>
          <c:dLbls>
            <c:numFmt sourceLinked="0" formatCode="0.0;0.0"/>
            <c:spPr>
              <a:noFill/>
              <a:ln>
                <a:noFill/>
              </a:ln>
              <a:effectLst/>
            </c:spPr>
            <c:txPr>
              <a:bodyPr/>
              <a:lstStyle/>
              <a:p>
                <a:pPr>
                  <a:defRPr sz="800" spc="50">
                    <a:latin typeface="Arial"/>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Lit>
              <c:ptCount val="5"/>
              <c:pt idx="0">
                <c:v>TRYGGHET OCH GEMENSKAP</c:v>
              </c:pt>
              <c:pt idx="1">
                <c:v>INFORMATION OCH INFLYTANDE</c:v>
              </c:pt>
              <c:pt idx="2">
                <c:v>FÖRUTSÄTTNINGAR</c:v>
              </c:pt>
              <c:pt idx="3">
                <c:v>PEDAGOGIK</c:v>
              </c:pt>
              <c:pt idx="4">
                <c:v>KONTINUITET</c:v>
              </c:pt>
            </c:strLit>
          </c:cat>
          <c:val>
            <c:numLit>
              <c:formatCode>General</c:formatCode>
              <c:ptCount val="5"/>
              <c:pt idx="0">
                <c:v>5.716820</c:v>
              </c:pt>
              <c:pt idx="1">
                <c:v>5.140007</c:v>
              </c:pt>
              <c:pt idx="2">
                <c:v>5.486177</c:v>
              </c:pt>
              <c:pt idx="3">
                <c:v>5.466325</c:v>
              </c:pt>
              <c:pt idx="4">
                <c:v>5.625988</c:v>
              </c:pt>
            </c:numLit>
          </c:val>
          <c:extLst>
            <c:ext xmlns:c14="http://schemas.microsoft.com/office/drawing/2007/8/2/chart" uri="{6F2FDCE9-48DA-4B69-8628-5D25D57E5C99}">
              <c14:invertSolidFillFmt>
                <c14:spPr xmlns:c14="http://schemas.microsoft.com/office/drawing/2007/8/2/chart">
                  <a:solidFill>
                    <a:srgbClr val="FFFFFF"/>
                  </a:solidFill>
                  <a:ln>
                    <a:solidFill>
                      <a:srgbClr val="DDDDDD"/>
                    </a:solidFill>
                  </a:ln>
                </c14:spPr>
              </c14:invertSolidFillFmt>
            </c:ext>
            <c:ext xmlns:c16="http://schemas.microsoft.com/office/drawing/2014/chart" uri="{C3380CC4-5D6E-409C-BE32-E72D297353CC}">
              <c16:uniqueId val="{00000001-8C77-4940-A04B-DA6D4581BC03}"/>
            </c:ext>
          </c:extLst>
        </c:ser>
        <c:ser>
          <c:idx val="4"/>
          <c:order val="4"/>
          <c:tx>
            <c:v>Sanatoriegatan 90 förskola</c:v>
          </c:tx>
          <c:spPr>
            <a:solidFill>
              <a:srgbClr val="b6b1d4"/>
            </a:solidFill>
            <a:ln>
              <a:solidFill>
                <a:srgbClr val="b6b1d4"/>
              </a:solidFill>
            </a:ln>
          </c:spPr>
          <c:invertIfNegative val="1"/>
          <c:dLbls>
            <c:numFmt sourceLinked="0" formatCode="0.0;0.0"/>
            <c:spPr>
              <a:noFill/>
              <a:ln>
                <a:noFill/>
              </a:ln>
              <a:effectLst/>
            </c:spPr>
            <c:txPr>
              <a:bodyPr/>
              <a:lstStyle/>
              <a:p>
                <a:pPr>
                  <a:defRPr sz="800" spc="50">
                    <a:latin typeface="Arial"/>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Lit>
              <c:ptCount val="5"/>
              <c:pt idx="0">
                <c:v>TRYGGHET OCH GEMENSKAP</c:v>
              </c:pt>
              <c:pt idx="1">
                <c:v>INFORMATION OCH INFLYTANDE</c:v>
              </c:pt>
              <c:pt idx="2">
                <c:v>FÖRUTSÄTTNINGAR</c:v>
              </c:pt>
              <c:pt idx="3">
                <c:v>PEDAGOGIK</c:v>
              </c:pt>
              <c:pt idx="4">
                <c:v>KONTINUITET</c:v>
              </c:pt>
            </c:strLit>
          </c:cat>
          <c:val>
            <c:numLit>
              <c:formatCode>General</c:formatCode>
              <c:ptCount val="5"/>
              <c:pt idx="0">
                <c:v>6.363636</c:v>
              </c:pt>
              <c:pt idx="1">
                <c:v>5.800000</c:v>
              </c:pt>
              <c:pt idx="2">
                <c:v>6.435897</c:v>
              </c:pt>
              <c:pt idx="3">
                <c:v>6.371429</c:v>
              </c:pt>
              <c:pt idx="4">
                <c:v>6.214286</c:v>
              </c:pt>
            </c:numLit>
          </c:val>
          <c:extLst>
            <c:ext xmlns:c14="http://schemas.microsoft.com/office/drawing/2007/8/2/chart" uri="{6F2FDCE9-48DA-4B69-8628-5D25D57E5C99}">
              <c14:invertSolidFillFmt>
                <c14:spPr xmlns:c14="http://schemas.microsoft.com/office/drawing/2007/8/2/chart">
                  <a:solidFill>
                    <a:srgbClr val="FFFFFF"/>
                  </a:solidFill>
                  <a:ln>
                    <a:solidFill>
                      <a:srgbClr val="DDDDDD"/>
                    </a:solidFill>
                  </a:ln>
                </c14:spPr>
              </c14:invertSolidFillFmt>
            </c:ext>
            <c:ext xmlns:c16="http://schemas.microsoft.com/office/drawing/2014/chart" uri="{C3380CC4-5D6E-409C-BE32-E72D297353CC}">
              <c16:uniqueId val="{00000001-8C77-4940-A04B-DA6D4581BC03}"/>
            </c:ext>
          </c:extLst>
        </c:ser>
        <c:dLbls>
          <c:showLegendKey val="0"/>
          <c:showVal val="0"/>
          <c:showCatName val="0"/>
          <c:showSerName val="0"/>
          <c:showPercent val="0"/>
          <c:showBubbleSize val="0"/>
        </c:dLbls>
        <c:gapWidth val="162"/>
        <c:axId val="54877568"/>
        <c:axId val="46285952"/>
      </c:barChart>
      <c:catAx>
        <c:axId val="54877568"/>
        <c:scaling>
          <c:orientation val="maxMin"/>
        </c:scaling>
        <c:delete val="0"/>
        <c:axPos val="l"/>
        <c:numFmt formatCode="General" sourceLinked="0"/>
        <c:majorTickMark val="out"/>
        <c:minorTickMark val="none"/>
        <c:tickLblPos val="nextTo"/>
        <c:spPr>
          <a:noFill/>
          <a:ln>
            <a:solidFill>
              <a:srgbClr val="DDDDDD"/>
            </a:solidFill>
          </a:ln>
        </c:spPr>
        <c:txPr>
          <a:bodyPr/>
          <a:lstStyle/>
          <a:p>
            <a:pPr>
              <a:defRPr sz="1200" spc="50"/>
            </a:pPr>
            <a:endParaRPr lang="sv-SE"/>
          </a:p>
        </c:txPr>
        <c:crossAx val="46285952"/>
        <c:crosses val="autoZero"/>
        <c:auto val="1"/>
        <c:lblAlgn val="ctr"/>
        <c:lblOffset val="100"/>
        <c:noMultiLvlLbl val="0"/>
      </c:catAx>
      <c:valAx>
        <c:axId val="46285952"/>
        <c:scaling>
          <c:orientation val="minMax"/>
          <c:max val="7"/>
          <c:min val="0"/>
        </c:scaling>
        <c:delete val="0"/>
        <c:axPos val="b"/>
        <c:majorGridlines>
          <c:spPr>
            <a:ln>
              <a:solidFill>
                <a:srgbClr val="DDDDDD"/>
              </a:solidFill>
            </a:ln>
            <a:effectLst/>
          </c:spPr>
        </c:majorGridlines>
        <c:numFmt sourceLinked="0" formatCode="0.0;0.0"/>
        <c:majorTickMark val="out"/>
        <c:minorTickMark val="none"/>
        <c:tickLblPos val="nextTo"/>
        <c:spPr>
          <a:noFill/>
          <a:ln>
            <a:noFill/>
          </a:ln>
        </c:spPr>
        <c:txPr>
          <a:bodyPr/>
          <a:lstStyle/>
          <a:p>
            <a:pPr>
              <a:defRPr sz="1000" spc="50">
                <a:solidFill>
                  <a:schemeClr val="tx1">
                    <a:lumMod val="166234"/>
                  </a:schemeClr>
                </a:solidFill>
              </a:defRPr>
            </a:pPr>
            <a:endParaRPr lang="sv-SE"/>
          </a:p>
        </c:txPr>
        <c:crossAx val="54877568"/>
        <c:crosses val="max"/>
        <c:crossBetween val="between"/>
      </c:valAx>
      <c:spPr>
        <a:noFill/>
      </c:spPr>
    </c:plotArea>
    <c:legend>
      <c:legendPos val="t"/>
      <c:overlay val="0"/>
      <c:spPr>
        <a:noFill/>
      </c:spPr>
      <c:txPr>
        <a:bodyPr/>
        <a:lstStyle/>
        <a:p>
          <a:pPr>
            <a:defRPr sz="1000" spc="50"/>
          </a:pPr>
          <a:endParaRPr lang="sv-SE"/>
        </a:p>
      </c:txPr>
    </c:legend>
    <c:plotVisOnly val="1"/>
    <c:dispBlanksAs val="zero"/>
    <c:showDLblsOverMax val="1"/>
  </c:chart>
  <c:spPr>
    <a:noFill/>
    <a:ln>
      <a:noFill/>
    </a:ln>
  </c:spPr>
</c:chartSpace>
</file>

<file path=ppt/slides/charts/chart20.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Positive</c:v>
          </c:tx>
          <c:spPr>
            <a:solidFill>
              <a:srgbClr val="66cc66"/>
            </a:solidFill>
            <a:ln>
              <a:solidFill>
                <a:srgbClr val="66cc66"/>
              </a:solidFill>
            </a:ln>
          </c:spPr>
          <c:dLbls>
            <c:numFmt sourceLinked="0" formatCode="0%;0%"/>
            <c:txPr>
              <a:bodyPr/>
              <a:p>
                <a:pPr>
                  <a:defRPr sz="900" spc="50">
                    <a:solidFill>
                      <a:schemeClr val="tx1"/>
                    </a:solidFill>
                  </a:defRPr>
                </a:pPr>
              </a:p>
            </c:txPr>
            <c:showLegendKey val="0"/>
            <c:showVal val="1"/>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0.928571</c:v>
              </c:pt>
            </c:numLit>
          </c:val>
        </c:ser>
        <c:ser>
          <c:idx val="1"/>
          <c:order val="1"/>
          <c:tx>
            <c:v>Neutral</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0.000000</c:v>
              </c:pt>
            </c:numLit>
          </c:val>
        </c:ser>
        <c:ser>
          <c:idx val="2"/>
          <c:order val="2"/>
          <c:tx>
            <c:v>Negative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0.071429</c:v>
              </c:pt>
            </c:numLit>
          </c:val>
        </c:ser>
        <c:ser>
          <c:idx val="3"/>
          <c:order val="3"/>
          <c:tx>
            <c:v>Vet ej</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0.000000</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1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9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1.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Positive</c:v>
          </c:tx>
          <c:spPr>
            <a:solidFill>
              <a:srgbClr val="66cc66"/>
            </a:solidFill>
            <a:ln>
              <a:solidFill>
                <a:srgbClr val="66cc66"/>
              </a:solidFill>
            </a:ln>
          </c:spPr>
          <c:dLbls>
            <c:numFmt sourceLinked="0" formatCode="0%;0%"/>
            <c:txPr>
              <a:bodyPr/>
              <a:p>
                <a:pPr>
                  <a:defRPr sz="900" spc="50">
                    <a:solidFill>
                      <a:schemeClr val="tx1"/>
                    </a:solidFill>
                  </a:defRPr>
                </a:pPr>
              </a:p>
            </c:txPr>
            <c:showLegendKey val="0"/>
            <c:showVal val="1"/>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0.857143</c:v>
              </c:pt>
            </c:numLit>
          </c:val>
        </c:ser>
        <c:ser>
          <c:idx val="1"/>
          <c:order val="1"/>
          <c:tx>
            <c:v>Neutral</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0.071429</c:v>
              </c:pt>
            </c:numLit>
          </c:val>
        </c:ser>
        <c:ser>
          <c:idx val="2"/>
          <c:order val="2"/>
          <c:tx>
            <c:v>Negative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0.000000</c:v>
              </c:pt>
            </c:numLit>
          </c:val>
        </c:ser>
        <c:ser>
          <c:idx val="3"/>
          <c:order val="3"/>
          <c:tx>
            <c:v>Vet ej</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0.071429</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1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9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2.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0.3333"/>
        </c:manualLayout>
      </c:layout>
      <c:barChart>
        <c:barDir val="bar"/>
        <c:grouping val="percentStacked"/>
        <c:ser>
          <c:idx val="0"/>
          <c:order val="0"/>
          <c:tx>
            <c:v>Positive</c:v>
          </c:tx>
          <c:spPr>
            <a:solidFill>
              <a:srgbClr val="66cc66"/>
            </a:solidFill>
            <a:ln>
              <a:solidFill>
                <a:srgbClr val="66cc66"/>
              </a:solidFill>
            </a:ln>
          </c:spPr>
          <c:dLbls>
            <c:numFmt sourceLinked="0" formatCode="0%;0%"/>
            <c:txPr>
              <a:bodyPr/>
              <a:p>
                <a:pPr>
                  <a:defRPr sz="900" spc="50">
                    <a:solidFill>
                      <a:schemeClr val="tx1"/>
                    </a:solidFill>
                  </a:defRPr>
                </a:pPr>
              </a:p>
            </c:txPr>
            <c:showLegendKey val="0"/>
            <c:showVal val="1"/>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0.857143</c:v>
              </c:pt>
            </c:numLit>
          </c:val>
        </c:ser>
        <c:ser>
          <c:idx val="1"/>
          <c:order val="1"/>
          <c:tx>
            <c:v>Neutral</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0.142857</c:v>
              </c:pt>
            </c:numLit>
          </c:val>
        </c:ser>
        <c:ser>
          <c:idx val="2"/>
          <c:order val="2"/>
          <c:tx>
            <c:v>Negative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0.000000</c:v>
              </c:pt>
            </c:numLit>
          </c:val>
        </c:ser>
        <c:ser>
          <c:idx val="3"/>
          <c:order val="3"/>
          <c:tx>
            <c:v>Vet ej</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0.000000</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1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cross"/>
        <c:minorTickMark val="out"/>
        <c:tickLblPos val="none"/>
        <c:spPr>
          <a:noFill/>
          <a:ln>
            <a:solidFill>
              <a:srgbClr val="DDDDDD"/>
            </a:solidFill>
          </a:ln>
        </c:spPr>
        <c:txPr>
          <a:bodyPr/>
          <a:p>
            <a:pPr>
              <a:defRPr sz="9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4.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Negative</c:v>
          </c:tx>
          <c:spPr>
            <a:solidFill>
              <a:srgbClr val="df6c55"/>
            </a:solidFill>
            <a:ln>
              <a:solidFill>
                <a:srgbClr val="df6c55"/>
              </a:solidFill>
            </a:ln>
          </c:spPr>
          <c:dLbls>
            <c:numFmt sourceLinked="0" formatCode="0%;0%"/>
            <c:txPr>
              <a:bodyPr/>
              <a:p>
                <a:pPr>
                  <a:defRPr sz="900" spc="50">
                    <a:solidFill>
                      <a:schemeClr val="tx1"/>
                    </a:solidFill>
                  </a:defRPr>
                </a:pPr>
              </a:p>
            </c:txPr>
            <c:showLegendKey val="0"/>
            <c:showVal val="1"/>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0.142857</c:v>
              </c:pt>
            </c:numLit>
          </c:val>
        </c:ser>
        <c:ser>
          <c:idx val="1"/>
          <c:order val="1"/>
          <c:tx>
            <c:v>Neutral</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0.357143</c:v>
              </c:pt>
            </c:numLit>
          </c:val>
        </c:ser>
        <c:ser>
          <c:idx val="2"/>
          <c:order val="2"/>
          <c:tx>
            <c:v>Positive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0.428571</c:v>
              </c:pt>
            </c:numLit>
          </c:val>
        </c:ser>
        <c:ser>
          <c:idx val="3"/>
          <c:order val="3"/>
          <c:tx>
            <c:v>Vet ej</c:v>
          </c:tx>
          <c:spPr>
            <a:noFill/>
            <a:ln>
              <a:noFill/>
            </a:ln>
          </c:spPr>
          <c:dLbls>
            <c:numFmt sourceLinked="0" formatCode="0%;0%"/>
            <c:txPr>
              <a:bodyPr/>
              <a:p>
                <a:pPr>
                  <a:defRPr sz="900" spc="50">
                    <a:latin typeface="Andalus"/>
                    <a:solidFill>
                      <a:srgbClr val="ffffff"/>
                    </a:solidFill>
                  </a:defRPr>
                </a:pPr>
              </a:p>
            </c:txPr>
            <c:dLblPos val="inBase"/>
            <c:showLegendKey val="0"/>
            <c:showVal val="0"/>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0.071429</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100" spc="50"/>
            </a:pPr>
          </a:p>
        </c:txPr>
        <c:crossAx val="46285952"/>
        <c:crosses val="autoZero"/>
        <c:lblAlgn val="ctr"/>
        <c:lblOffset val="100"/>
        <c:noMultiLvlLbl val="0"/>
      </c:catAx>
      <c:valAx>
        <c:axId val="46285952"/>
        <c:scaling>
          <c:orientation val="minMax"/>
          <c:max val="1"/>
          <c:min val="0"/>
        </c:scaling>
        <c:delete val="0"/>
        <c:axPos val="b"/>
        <c:numFmt sourceLinked="0" formatCode="0%;0%"/>
        <c:majorTickMark val="none"/>
        <c:minorTickMark val="none"/>
        <c:tickLblPos val="none"/>
        <c:spPr>
          <a:noFill/>
          <a:ln>
            <a:solidFill>
              <a:srgbClr val="DDDDDD"/>
            </a:solidFill>
          </a:ln>
        </c:spPr>
        <c:txPr>
          <a:bodyPr/>
          <a:p>
            <a:pPr>
              <a:defRPr sz="9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5.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Negative</c:v>
          </c:tx>
          <c:spPr>
            <a:solidFill>
              <a:srgbClr val="df6c55"/>
            </a:solidFill>
            <a:ln>
              <a:solidFill>
                <a:srgbClr val="df6c55"/>
              </a:solidFill>
            </a:ln>
          </c:spPr>
          <c:dLbls>
            <c:numFmt sourceLinked="0" formatCode="0%;0%"/>
            <c:txPr>
              <a:bodyPr/>
              <a:p>
                <a:pPr>
                  <a:defRPr sz="900" spc="50">
                    <a:solidFill>
                      <a:schemeClr val="tx1"/>
                    </a:solidFill>
                  </a:defRPr>
                </a:pPr>
              </a:p>
            </c:txPr>
            <c:showLegendKey val="0"/>
            <c:showVal val="1"/>
            <c:showCatName val="0"/>
            <c:showSerName val="0"/>
            <c:showPercent val="0"/>
            <c:showBubbleSize val="0"/>
            <c:showLeaderLines val="0"/>
          </c:dLbls>
          <c:cat>
            <c:strLit>
              <c:ptCount val="1"/>
              <c:pt idx="0">
                <c:v>Personalen tar väl hand om mitt barn</c:v>
              </c:pt>
            </c:strLit>
          </c:cat>
          <c:val>
            <c:numLit>
              <c:formatCode>General</c:formatCode>
              <c:ptCount val="1"/>
              <c:pt idx="0">
                <c:v>0.071429</c:v>
              </c:pt>
            </c:numLit>
          </c:val>
        </c:ser>
        <c:ser>
          <c:idx val="1"/>
          <c:order val="1"/>
          <c:tx>
            <c:v>Neutral</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Personalen tar väl hand om mitt barn</c:v>
              </c:pt>
            </c:strLit>
          </c:cat>
          <c:val>
            <c:numLit>
              <c:formatCode>General</c:formatCode>
              <c:ptCount val="1"/>
              <c:pt idx="0">
                <c:v>0.142857</c:v>
              </c:pt>
            </c:numLit>
          </c:val>
        </c:ser>
        <c:ser>
          <c:idx val="2"/>
          <c:order val="2"/>
          <c:tx>
            <c:v>Positive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Personalen tar väl hand om mitt barn</c:v>
              </c:pt>
            </c:strLit>
          </c:cat>
          <c:val>
            <c:numLit>
              <c:formatCode>General</c:formatCode>
              <c:ptCount val="1"/>
              <c:pt idx="0">
                <c:v>0.785714</c:v>
              </c:pt>
            </c:numLit>
          </c:val>
        </c:ser>
        <c:ser>
          <c:idx val="3"/>
          <c:order val="3"/>
          <c:tx>
            <c:v>Vet ej</c:v>
          </c:tx>
          <c:spPr>
            <a:noFill/>
            <a:ln>
              <a:noFill/>
            </a:ln>
          </c:spPr>
          <c:dLbls>
            <c:numFmt sourceLinked="0" formatCode="0%;0%"/>
            <c:txPr>
              <a:bodyPr/>
              <a:p>
                <a:pPr>
                  <a:defRPr sz="900" spc="50">
                    <a:latin typeface="Andalus"/>
                    <a:solidFill>
                      <a:srgbClr val="ffffff"/>
                    </a:solidFill>
                  </a:defRPr>
                </a:pPr>
              </a:p>
            </c:txPr>
            <c:dLblPos val="inBase"/>
            <c:showLegendKey val="0"/>
            <c:showVal val="0"/>
            <c:showCatName val="0"/>
            <c:showSerName val="0"/>
            <c:showPercent val="0"/>
            <c:showBubbleSize val="0"/>
            <c:showLeaderLines val="0"/>
          </c:dLbls>
          <c:cat>
            <c:strLit>
              <c:ptCount val="1"/>
              <c:pt idx="0">
                <c:v>Personalen tar väl hand om mitt barn</c:v>
              </c:pt>
            </c:strLit>
          </c:cat>
          <c:val>
            <c:numLit>
              <c:formatCode>General</c:formatCode>
              <c:ptCount val="1"/>
              <c:pt idx="0">
                <c:v>0.000000</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100" spc="50"/>
            </a:pPr>
          </a:p>
        </c:txPr>
        <c:crossAx val="46285952"/>
        <c:crosses val="autoZero"/>
        <c:lblAlgn val="ctr"/>
        <c:lblOffset val="100"/>
        <c:noMultiLvlLbl val="0"/>
      </c:catAx>
      <c:valAx>
        <c:axId val="46285952"/>
        <c:scaling>
          <c:orientation val="minMax"/>
          <c:max val="1"/>
          <c:min val="0"/>
        </c:scaling>
        <c:delete val="0"/>
        <c:axPos val="b"/>
        <c:numFmt sourceLinked="0" formatCode="0%;0%"/>
        <c:majorTickMark val="none"/>
        <c:minorTickMark val="none"/>
        <c:tickLblPos val="none"/>
        <c:spPr>
          <a:noFill/>
          <a:ln>
            <a:solidFill>
              <a:srgbClr val="DDDDDD"/>
            </a:solidFill>
          </a:ln>
        </c:spPr>
        <c:txPr>
          <a:bodyPr/>
          <a:p>
            <a:pPr>
              <a:defRPr sz="9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6.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0.3333"/>
        </c:manualLayout>
      </c:layout>
      <c:barChart>
        <c:barDir val="bar"/>
        <c:grouping val="percentStacked"/>
        <c:ser>
          <c:idx val="0"/>
          <c:order val="0"/>
          <c:tx>
            <c:v>Negative</c:v>
          </c:tx>
          <c:spPr>
            <a:solidFill>
              <a:srgbClr val="df6c55"/>
            </a:solidFill>
            <a:ln>
              <a:solidFill>
                <a:srgbClr val="df6c55"/>
              </a:solidFill>
            </a:ln>
          </c:spPr>
          <c:dLbls>
            <c:numFmt sourceLinked="0" formatCode="0%;0%"/>
            <c:txPr>
              <a:bodyPr/>
              <a:p>
                <a:pPr>
                  <a:defRPr sz="900" spc="50">
                    <a:solidFill>
                      <a:schemeClr val="tx1"/>
                    </a:solidFill>
                  </a:defRPr>
                </a:pPr>
              </a:p>
            </c:txPr>
            <c:showLegendKey val="0"/>
            <c:showVal val="1"/>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0.071429</c:v>
              </c:pt>
            </c:numLit>
          </c:val>
        </c:ser>
        <c:ser>
          <c:idx val="1"/>
          <c:order val="1"/>
          <c:tx>
            <c:v>Neutral</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0.285714</c:v>
              </c:pt>
            </c:numLit>
          </c:val>
        </c:ser>
        <c:ser>
          <c:idx val="2"/>
          <c:order val="2"/>
          <c:tx>
            <c:v>Positive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0.642857</c:v>
              </c:pt>
            </c:numLit>
          </c:val>
        </c:ser>
        <c:ser>
          <c:idx val="3"/>
          <c:order val="3"/>
          <c:tx>
            <c:v>Vet ej</c:v>
          </c:tx>
          <c:spPr>
            <a:noFill/>
            <a:ln>
              <a:noFill/>
            </a:ln>
          </c:spPr>
          <c:dLbls>
            <c:numFmt sourceLinked="0" formatCode="0%;0%"/>
            <c:txPr>
              <a:bodyPr/>
              <a:p>
                <a:pPr>
                  <a:defRPr sz="900" spc="50">
                    <a:latin typeface="Andalus"/>
                    <a:solidFill>
                      <a:srgbClr val="ffffff"/>
                    </a:solidFill>
                  </a:defRPr>
                </a:pPr>
              </a:p>
            </c:txPr>
            <c:dLblPos val="inBase"/>
            <c:showLegendKey val="0"/>
            <c:showVal val="0"/>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0.000000</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100" spc="50"/>
            </a:pPr>
          </a:p>
        </c:txPr>
        <c:crossAx val="46285952"/>
        <c:crosses val="autoZero"/>
        <c:lblAlgn val="ctr"/>
        <c:lblOffset val="100"/>
        <c:noMultiLvlLbl val="0"/>
      </c:catAx>
      <c:valAx>
        <c:axId val="46285952"/>
        <c:scaling>
          <c:orientation val="minMax"/>
          <c:max val="1"/>
          <c:min val="0"/>
        </c:scaling>
        <c:delete val="0"/>
        <c:axPos val="b"/>
        <c:numFmt sourceLinked="0" formatCode="0%;0%"/>
        <c:majorTickMark val="cross"/>
        <c:minorTickMark val="out"/>
        <c:tickLblPos val="none"/>
        <c:spPr>
          <a:noFill/>
          <a:ln>
            <a:solidFill>
              <a:srgbClr val="DDDDDD"/>
            </a:solidFill>
          </a:ln>
        </c:spPr>
        <c:txPr>
          <a:bodyPr/>
          <a:p>
            <a:pPr>
              <a:defRPr sz="9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8.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Positive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0.571429</c:v>
              </c:pt>
            </c:numLit>
          </c:val>
        </c:ser>
        <c:ser>
          <c:idx val="1"/>
          <c:order val="1"/>
          <c:tx>
            <c:v>Neutral</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0.214286</c:v>
              </c:pt>
            </c:numLit>
          </c:val>
        </c:ser>
        <c:ser>
          <c:idx val="2"/>
          <c:order val="2"/>
          <c:tx>
            <c:v>Negative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0.000000</c:v>
              </c:pt>
            </c:numLit>
          </c:val>
        </c:ser>
        <c:ser>
          <c:idx val="3"/>
          <c:order val="3"/>
          <c:tx>
            <c:v>Vet ej</c:v>
          </c:tx>
          <c:spPr>
            <a:solidFill>
              <a:srgbClr val="dddddd"/>
            </a:solidFill>
          </c:spPr>
          <c:dLbls>
            <c:numFmt sourceLinked="0" formatCode="0%;0%"/>
            <c:txPr>
              <a:bodyPr/>
              <a:p>
                <a:pPr>
                  <a:defRPr sz="900" spc="50">
                    <a:solidFill>
                      <a:schemeClr val="tx1"/>
                    </a:solidFill>
                  </a:defRPr>
                </a:pPr>
              </a:p>
            </c:txPr>
            <c:showLegendKey val="0"/>
            <c:showVal val="1"/>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0.214286</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100" spc="50"/>
            </a:pPr>
          </a:p>
        </c:txPr>
        <c:crossAx val="46285952"/>
        <c:crosses val="autoZero"/>
        <c:lblAlgn val="ctr"/>
        <c:lblOffset val="100"/>
        <c:noMultiLvlLbl val="0"/>
      </c:catAx>
      <c:valAx>
        <c:axId val="46285952"/>
        <c:scaling>
          <c:orientation val="minMax"/>
          <c:max val="1"/>
          <c:min val="0"/>
        </c:scaling>
        <c:delete val="0"/>
        <c:axPos val="b"/>
        <c:numFmt sourceLinked="0" formatCode="0%;0%"/>
        <c:majorTickMark val="none"/>
        <c:minorTickMark val="none"/>
        <c:tickLblPos val="none"/>
        <c:spPr>
          <a:noFill/>
          <a:ln>
            <a:solidFill>
              <a:srgbClr val="DDDDDD"/>
            </a:solidFill>
          </a:ln>
        </c:spPr>
        <c:txPr>
          <a:bodyPr/>
          <a:p>
            <a:pPr>
              <a:defRPr sz="9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9.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Positive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0.571429</c:v>
              </c:pt>
            </c:numLit>
          </c:val>
        </c:ser>
        <c:ser>
          <c:idx val="1"/>
          <c:order val="1"/>
          <c:tx>
            <c:v>Neutral</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0.285714</c:v>
              </c:pt>
            </c:numLit>
          </c:val>
        </c:ser>
        <c:ser>
          <c:idx val="2"/>
          <c:order val="2"/>
          <c:tx>
            <c:v>Negative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0.000000</c:v>
              </c:pt>
            </c:numLit>
          </c:val>
        </c:ser>
        <c:ser>
          <c:idx val="3"/>
          <c:order val="3"/>
          <c:tx>
            <c:v>Vet ej</c:v>
          </c:tx>
          <c:spPr>
            <a:solidFill>
              <a:srgbClr val="dddddd"/>
            </a:solidFill>
          </c:spPr>
          <c:dLbls>
            <c:numFmt sourceLinked="0" formatCode="0%;0%"/>
            <c:txPr>
              <a:bodyPr/>
              <a:p>
                <a:pPr>
                  <a:defRPr sz="900" spc="50">
                    <a:solidFill>
                      <a:schemeClr val="tx1"/>
                    </a:solidFill>
                  </a:defRPr>
                </a:pPr>
              </a:p>
            </c:txPr>
            <c:showLegendKey val="0"/>
            <c:showVal val="1"/>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0.142857</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100" spc="50"/>
            </a:pPr>
          </a:p>
        </c:txPr>
        <c:crossAx val="46285952"/>
        <c:crosses val="autoZero"/>
        <c:lblAlgn val="ctr"/>
        <c:lblOffset val="100"/>
        <c:noMultiLvlLbl val="0"/>
      </c:catAx>
      <c:valAx>
        <c:axId val="46285952"/>
        <c:scaling>
          <c:orientation val="minMax"/>
          <c:max val="1"/>
          <c:min val="0"/>
        </c:scaling>
        <c:delete val="0"/>
        <c:axPos val="b"/>
        <c:numFmt sourceLinked="0" formatCode="0%;0%"/>
        <c:majorTickMark val="none"/>
        <c:minorTickMark val="none"/>
        <c:tickLblPos val="none"/>
        <c:spPr>
          <a:noFill/>
          <a:ln>
            <a:solidFill>
              <a:srgbClr val="DDDDDD"/>
            </a:solidFill>
          </a:ln>
        </c:spPr>
        <c:txPr>
          <a:bodyPr/>
          <a:p>
            <a:pPr>
              <a:defRPr sz="9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a.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0.3333"/>
        </c:manualLayout>
      </c:layout>
      <c:barChart>
        <c:barDir val="bar"/>
        <c:grouping val="percentStacked"/>
        <c:ser>
          <c:idx val="0"/>
          <c:order val="0"/>
          <c:tx>
            <c:v>Positive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språket</c:v>
              </c:pt>
            </c:strLit>
          </c:cat>
          <c:val>
            <c:numLit>
              <c:formatCode>General</c:formatCode>
              <c:ptCount val="1"/>
              <c:pt idx="0">
                <c:v>0.714286</c:v>
              </c:pt>
            </c:numLit>
          </c:val>
        </c:ser>
        <c:ser>
          <c:idx val="1"/>
          <c:order val="1"/>
          <c:tx>
            <c:v>Neutral</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språket</c:v>
              </c:pt>
            </c:strLit>
          </c:cat>
          <c:val>
            <c:numLit>
              <c:formatCode>General</c:formatCode>
              <c:ptCount val="1"/>
              <c:pt idx="0">
                <c:v>0.142857</c:v>
              </c:pt>
            </c:numLit>
          </c:val>
        </c:ser>
        <c:ser>
          <c:idx val="2"/>
          <c:order val="2"/>
          <c:tx>
            <c:v>Negative</c:v>
          </c:tx>
          <c:spPr>
            <a:noFill/>
            <a:ln>
              <a:noFill/>
            </a:ln>
          </c:spPr>
          <c:dLbls>
            <c:numFmt sourceLinked="0" formatCode="0%;0%"/>
            <c:txPr>
              <a:bodyPr/>
              <a:p>
                <a:pPr>
                  <a:defRPr sz="9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språket</c:v>
              </c:pt>
            </c:strLit>
          </c:cat>
          <c:val>
            <c:numLit>
              <c:formatCode>General</c:formatCode>
              <c:ptCount val="1"/>
              <c:pt idx="0">
                <c:v>0.000000</c:v>
              </c:pt>
            </c:numLit>
          </c:val>
        </c:ser>
        <c:ser>
          <c:idx val="3"/>
          <c:order val="3"/>
          <c:tx>
            <c:v>Vet ej</c:v>
          </c:tx>
          <c:spPr>
            <a:solidFill>
              <a:srgbClr val="dddddd"/>
            </a:solidFill>
          </c:spPr>
          <c:dLbls>
            <c:numFmt sourceLinked="0" formatCode="0%;0%"/>
            <c:txPr>
              <a:bodyPr/>
              <a:p>
                <a:pPr>
                  <a:defRPr sz="900" spc="50">
                    <a:solidFill>
                      <a:schemeClr val="tx1"/>
                    </a:solidFill>
                  </a:defRPr>
                </a:pPr>
              </a:p>
            </c:txPr>
            <c:showLegendKey val="0"/>
            <c:showVal val="1"/>
            <c:showCatName val="0"/>
            <c:showSerName val="0"/>
            <c:showPercent val="0"/>
            <c:showBubbleSize val="0"/>
            <c:showLeaderLines val="0"/>
          </c:dLbls>
          <c:cat>
            <c:strLit>
              <c:ptCount val="1"/>
              <c:pt idx="0">
                <c:v>Barnen har möjlighet att utveckla språket</c:v>
              </c:pt>
            </c:strLit>
          </c:cat>
          <c:val>
            <c:numLit>
              <c:formatCode>General</c:formatCode>
              <c:ptCount val="1"/>
              <c:pt idx="0">
                <c:v>0.142857</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100" spc="50"/>
            </a:pPr>
          </a:p>
        </c:txPr>
        <c:crossAx val="46285952"/>
        <c:crosses val="autoZero"/>
        <c:lblAlgn val="ctr"/>
        <c:lblOffset val="100"/>
        <c:noMultiLvlLbl val="0"/>
      </c:catAx>
      <c:valAx>
        <c:axId val="46285952"/>
        <c:scaling>
          <c:orientation val="minMax"/>
          <c:max val="1"/>
          <c:min val="0"/>
        </c:scaling>
        <c:delete val="0"/>
        <c:axPos val="b"/>
        <c:numFmt sourceLinked="0" formatCode="0%;0%"/>
        <c:majorTickMark val="cross"/>
        <c:minorTickMark val="out"/>
        <c:tickLblPos val="none"/>
        <c:spPr>
          <a:noFill/>
          <a:ln>
            <a:solidFill>
              <a:srgbClr val="DDDDDD"/>
            </a:solidFill>
          </a:ln>
        </c:spPr>
        <c:txPr>
          <a:bodyPr/>
          <a:p>
            <a:pPr>
              <a:defRPr sz="9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c.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Förskolan ska vara rolig, trygg och lärorik för alla barn</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Förskolan ska vara rolig, trygg och lärorik för alla barn</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Förskolan ska vara rolig, trygg och lärorik för alla barn</c:v>
              </c:pt>
            </c:strLit>
          </c:cat>
          <c:val>
            <c:numLit>
              <c:formatCode>General</c:formatCode>
              <c:ptCount val="1"/>
              <c:pt idx="0">
                <c:v>0.000000</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Förskolan ska vara rolig, trygg och lärorik för alla barn</c:v>
              </c:pt>
            </c:strLit>
          </c:cat>
          <c:val>
            <c:numLit>
              <c:formatCode>General</c:formatCode>
              <c:ptCount val="1"/>
              <c:pt idx="0">
                <c:v>0.000000</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Förskolan ska vara rolig, trygg och lärorik för alla barn</c:v>
              </c:pt>
            </c:strLit>
          </c:cat>
          <c:val>
            <c:numLit>
              <c:formatCode>General</c:formatCode>
              <c:ptCount val="1"/>
              <c:pt idx="0">
                <c:v>0.285714</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Förskolan ska vara rolig, trygg och lärorik för alla barn</c:v>
              </c:pt>
            </c:strLit>
          </c:cat>
          <c:val>
            <c:numLit>
              <c:formatCode>General</c:formatCode>
              <c:ptCount val="1"/>
              <c:pt idx="0">
                <c:v>0.071429</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Förskolan ska vara rolig, trygg och lärorik för alla barn</c:v>
              </c:pt>
            </c:strLit>
          </c:cat>
          <c:val>
            <c:numLit>
              <c:formatCode>General</c:formatCode>
              <c:ptCount val="1"/>
              <c:pt idx="0">
                <c:v>0.642857</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Förskolan ska vara rolig, trygg och lärorik för alla barn</c:v>
              </c:pt>
            </c:strLit>
          </c:cat>
          <c:val>
            <c:numLit>
              <c:formatCode>General</c:formatCode>
              <c:ptCount val="1"/>
              <c:pt idx="0">
                <c:v>0.000000</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d.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Personalen tar väl hand om mitt barn</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Personalen tar väl hand om mitt barn</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Personalen tar väl hand om mitt barn</c:v>
              </c:pt>
            </c:strLit>
          </c:cat>
          <c:val>
            <c:numLit>
              <c:formatCode>General</c:formatCode>
              <c:ptCount val="1"/>
              <c:pt idx="0">
                <c:v>0.071429</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Personalen tar väl hand om mitt barn</c:v>
              </c:pt>
            </c:strLit>
          </c:cat>
          <c:val>
            <c:numLit>
              <c:formatCode>General</c:formatCode>
              <c:ptCount val="1"/>
              <c:pt idx="0">
                <c:v>0.071429</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Personalen tar väl hand om mitt barn</c:v>
              </c:pt>
            </c:strLit>
          </c:cat>
          <c:val>
            <c:numLit>
              <c:formatCode>General</c:formatCode>
              <c:ptCount val="1"/>
              <c:pt idx="0">
                <c:v>0.071429</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Personalen tar väl hand om mitt barn</c:v>
              </c:pt>
            </c:strLit>
          </c:cat>
          <c:val>
            <c:numLit>
              <c:formatCode>General</c:formatCode>
              <c:ptCount val="1"/>
              <c:pt idx="0">
                <c:v>0.142857</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Personalen tar väl hand om mitt barn</c:v>
              </c:pt>
            </c:strLit>
          </c:cat>
          <c:val>
            <c:numLit>
              <c:formatCode>General</c:formatCode>
              <c:ptCount val="1"/>
              <c:pt idx="0">
                <c:v>0.642857</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Personalen tar väl hand om mitt barn</c:v>
              </c:pt>
            </c:strLit>
          </c:cat>
          <c:val>
            <c:numLit>
              <c:formatCode>General</c:formatCode>
              <c:ptCount val="1"/>
              <c:pt idx="0">
                <c:v>0.000000</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e.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0.071429</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0.000000</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0.071429</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0.214286</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0.357143</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0.285714</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Personalen ska ge föräldrar tydlig information</c:v>
              </c:pt>
            </c:strLit>
          </c:cat>
          <c:val>
            <c:numLit>
              <c:formatCode>General</c:formatCode>
              <c:ptCount val="1"/>
              <c:pt idx="0">
                <c:v>0.000000</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2f.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0.142857</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0.071429</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0.285714</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0.285714</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0.142857</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Föräldrar ska kunna vara med och påverka arbetet i fsk</c:v>
              </c:pt>
            </c:strLit>
          </c:cat>
          <c:val>
            <c:numLit>
              <c:formatCode>General</c:formatCode>
              <c:ptCount val="1"/>
              <c:pt idx="0">
                <c:v>0.071429</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30.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0.2000"/>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möta personal som de känner</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möta personal som de känner</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möta personal som de känner</c:v>
              </c:pt>
            </c:strLit>
          </c:cat>
          <c:val>
            <c:numLit>
              <c:formatCode>General</c:formatCode>
              <c:ptCount val="1"/>
              <c:pt idx="0">
                <c:v>0.000000</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möta personal som de känner</c:v>
              </c:pt>
            </c:strLit>
          </c:cat>
          <c:val>
            <c:numLit>
              <c:formatCode>General</c:formatCode>
              <c:ptCount val="1"/>
              <c:pt idx="0">
                <c:v>0.000000</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möta personal som de känner</c:v>
              </c:pt>
            </c:strLit>
          </c:cat>
          <c:val>
            <c:numLit>
              <c:formatCode>General</c:formatCode>
              <c:ptCount val="1"/>
              <c:pt idx="0">
                <c:v>0.214286</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möta personal som de känner</c:v>
              </c:pt>
            </c:strLit>
          </c:cat>
          <c:val>
            <c:numLit>
              <c:formatCode>General</c:formatCode>
              <c:ptCount val="1"/>
              <c:pt idx="0">
                <c:v>0.357143</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möta personal som de känner</c:v>
              </c:pt>
            </c:strLit>
          </c:cat>
          <c:val>
            <c:numLit>
              <c:formatCode>General</c:formatCode>
              <c:ptCount val="1"/>
              <c:pt idx="0">
                <c:v>0.428571</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möta personal som de känner</c:v>
              </c:pt>
            </c:strLit>
          </c:cat>
          <c:val>
            <c:numLit>
              <c:formatCode>General</c:formatCode>
              <c:ptCount val="1"/>
              <c:pt idx="0">
                <c:v>0.000000</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cross"/>
        <c:minorTickMark val="out"/>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32.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0.071429</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0.000000</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0.000000</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0.000000</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0.928571</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ingå i mindre och större grupper under delar av dagen</c:v>
              </c:pt>
            </c:strLit>
          </c:cat>
          <c:val>
            <c:numLit>
              <c:formatCode>General</c:formatCode>
              <c:ptCount val="1"/>
              <c:pt idx="0">
                <c:v>0.000000</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33.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0.000000</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0.000000</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0.071429</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0.214286</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0.642857</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ha inflytande på verksamhetens innehåll</c:v>
              </c:pt>
            </c:strLit>
          </c:cat>
          <c:val>
            <c:numLit>
              <c:formatCode>General</c:formatCode>
              <c:ptCount val="1"/>
              <c:pt idx="0">
                <c:v>0.071429</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34.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0.000000</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0.071429</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0.071429</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0.071429</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0.785714</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lära sig hur man fungerar tillsammans i en grupp</c:v>
              </c:pt>
            </c:strLit>
          </c:cat>
          <c:val>
            <c:numLit>
              <c:formatCode>General</c:formatCode>
              <c:ptCount val="1"/>
              <c:pt idx="0">
                <c:v>0.000000</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35.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känna glädjen av att lära sig och känna att de behövs i gruppen</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känna glädjen av att lära sig och känna att de behövs i gruppen</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känna glädjen av att lära sig och känna att de behövs i gruppen</c:v>
              </c:pt>
            </c:strLit>
          </c:cat>
          <c:val>
            <c:numLit>
              <c:formatCode>General</c:formatCode>
              <c:ptCount val="1"/>
              <c:pt idx="0">
                <c:v>0.071429</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känna glädjen av att lära sig och känna att de behövs i gruppen</c:v>
              </c:pt>
            </c:strLit>
          </c:cat>
          <c:val>
            <c:numLit>
              <c:formatCode>General</c:formatCode>
              <c:ptCount val="1"/>
              <c:pt idx="0">
                <c:v>0.000000</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känna glädjen av att lära sig och känna att de behövs i gruppen</c:v>
              </c:pt>
            </c:strLit>
          </c:cat>
          <c:val>
            <c:numLit>
              <c:formatCode>General</c:formatCode>
              <c:ptCount val="1"/>
              <c:pt idx="0">
                <c:v>0.071429</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känna glädjen av att lära sig och känna att de behövs i gruppen</c:v>
              </c:pt>
            </c:strLit>
          </c:cat>
          <c:val>
            <c:numLit>
              <c:formatCode>General</c:formatCode>
              <c:ptCount val="1"/>
              <c:pt idx="0">
                <c:v>0.214286</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känna glädjen av att lära sig och känna att de behövs i gruppen</c:v>
              </c:pt>
            </c:strLit>
          </c:cat>
          <c:val>
            <c:numLit>
              <c:formatCode>General</c:formatCode>
              <c:ptCount val="1"/>
              <c:pt idx="0">
                <c:v>0.571429</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känna glädjen av att lära sig och känna att de behövs i gruppen</c:v>
              </c:pt>
            </c:strLit>
          </c:cat>
          <c:val>
            <c:numLit>
              <c:formatCode>General</c:formatCode>
              <c:ptCount val="1"/>
              <c:pt idx="0">
                <c:v>0.071429</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36.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0.2000"/>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0.000000</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0.000000</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0.285714</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0.214286</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0.357143</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ska kunna byta mellan olika aktiviteter under dagen</c:v>
              </c:pt>
            </c:strLit>
          </c:cat>
          <c:val>
            <c:numLit>
              <c:formatCode>General</c:formatCode>
              <c:ptCount val="1"/>
              <c:pt idx="0">
                <c:v>0.142857</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cross"/>
        <c:minorTickMark val="out"/>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38.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språket</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språket</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språket</c:v>
              </c:pt>
            </c:strLit>
          </c:cat>
          <c:val>
            <c:numLit>
              <c:formatCode>General</c:formatCode>
              <c:ptCount val="1"/>
              <c:pt idx="0">
                <c:v>0.000000</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utveckla språket</c:v>
              </c:pt>
            </c:strLit>
          </c:cat>
          <c:val>
            <c:numLit>
              <c:formatCode>General</c:formatCode>
              <c:ptCount val="1"/>
              <c:pt idx="0">
                <c:v>0.071429</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utveckla språket</c:v>
              </c:pt>
            </c:strLit>
          </c:cat>
          <c:val>
            <c:numLit>
              <c:formatCode>General</c:formatCode>
              <c:ptCount val="1"/>
              <c:pt idx="0">
                <c:v>0.071429</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utveckla språket</c:v>
              </c:pt>
            </c:strLit>
          </c:cat>
          <c:val>
            <c:numLit>
              <c:formatCode>General</c:formatCode>
              <c:ptCount val="1"/>
              <c:pt idx="0">
                <c:v>0.142857</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utveckla språket</c:v>
              </c:pt>
            </c:strLit>
          </c:cat>
          <c:val>
            <c:numLit>
              <c:formatCode>General</c:formatCode>
              <c:ptCount val="1"/>
              <c:pt idx="0">
                <c:v>0.571429</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utveckla språket</c:v>
              </c:pt>
            </c:strLit>
          </c:cat>
          <c:val>
            <c:numLit>
              <c:formatCode>General</c:formatCode>
              <c:ptCount val="1"/>
              <c:pt idx="0">
                <c:v>0.142857</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39.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0.000000</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0.000000</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0.214286</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0.214286</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0.357143</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har möjlighet att utveckla förståelse för matematik</c:v>
              </c:pt>
            </c:strLit>
          </c:cat>
          <c:val>
            <c:numLit>
              <c:formatCode>General</c:formatCode>
              <c:ptCount val="1"/>
              <c:pt idx="0">
                <c:v>0.214286</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3a.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1"/>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får möjlighet att utveckla förståelse för naturvetenskap</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får möjlighet att utveckla förståelse för naturvetenskap</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Barnen får möjlighet att utveckla förståelse för naturvetenskap</c:v>
              </c:pt>
            </c:strLit>
          </c:cat>
          <c:val>
            <c:numLit>
              <c:formatCode>General</c:formatCode>
              <c:ptCount val="1"/>
              <c:pt idx="0">
                <c:v>0.000000</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får möjlighet att utveckla förståelse för naturvetenskap</c:v>
              </c:pt>
            </c:strLit>
          </c:cat>
          <c:val>
            <c:numLit>
              <c:formatCode>General</c:formatCode>
              <c:ptCount val="1"/>
              <c:pt idx="0">
                <c:v>0.071429</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får möjlighet att utveckla förståelse för naturvetenskap</c:v>
              </c:pt>
            </c:strLit>
          </c:cat>
          <c:val>
            <c:numLit>
              <c:formatCode>General</c:formatCode>
              <c:ptCount val="1"/>
              <c:pt idx="0">
                <c:v>0.071429</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får möjlighet att utveckla förståelse för naturvetenskap</c:v>
              </c:pt>
            </c:strLit>
          </c:cat>
          <c:val>
            <c:numLit>
              <c:formatCode>General</c:formatCode>
              <c:ptCount val="1"/>
              <c:pt idx="0">
                <c:v>0.071429</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får möjlighet att utveckla förståelse för naturvetenskap</c:v>
              </c:pt>
            </c:strLit>
          </c:cat>
          <c:val>
            <c:numLit>
              <c:formatCode>General</c:formatCode>
              <c:ptCount val="1"/>
              <c:pt idx="0">
                <c:v>0.642857</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Barnen får möjlighet att utveckla förståelse för naturvetenskap</c:v>
              </c:pt>
            </c:strLit>
          </c:cat>
          <c:val>
            <c:numLit>
              <c:formatCode>General</c:formatCode>
              <c:ptCount val="1"/>
              <c:pt idx="0">
                <c:v>0.142857</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none"/>
        <c:minorTickMark val="none"/>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3b.xml><?xml version="1.0" encoding="utf-8"?>
<c:chartSpace xmlns:a="http://schemas.openxmlformats.org/drawingml/2006/main" xmlns:adp="http://whatever" xmlns:c="http://schemas.openxmlformats.org/drawingml/2006/chart" xmlns:p="http://schemas.openxmlformats.org/presentationml/2006/main" xmlns:r="http://schemas.openxmlformats.org/officeDocument/2006/relationships" xmlns:xs="http://www.w3.org/2001/XMLSchema">
  <c:lang val="en-GB"/>
  <c:chart>
    <c:autoTitleDeleted val="1"/>
    <c:plotArea>
      <c:layout>
        <c:manualLayout>
          <c:xMode val="edge"/>
          <c:yMode val="edge"/>
          <c:wMode val="factor"/>
          <c:hMode val="factor"/>
          <c:y val="0"/>
          <c:w val="1"/>
          <c:h val="0.2000"/>
        </c:manualLayout>
      </c:layout>
      <c:barChart>
        <c:barDir val="bar"/>
        <c:grouping val="percentStacked"/>
        <c:ser>
          <c:idx val="0"/>
          <c:order val="0"/>
          <c:tx>
            <c:v>1-OTILLRÄCKLIG</c:v>
          </c:tx>
          <c:spPr>
            <a:solidFill>
              <a:srgbClr val="cc2a36"/>
            </a:solidFill>
            <a:ln>
              <a:solidFill>
                <a:srgbClr val="cc2a36"/>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Flickor och pojkar har samma möjligheter</c:v>
              </c:pt>
            </c:strLit>
          </c:cat>
          <c:val>
            <c:numLit>
              <c:formatCode>General</c:formatCode>
              <c:ptCount val="1"/>
              <c:pt idx="0">
                <c:v>0.000000</c:v>
              </c:pt>
            </c:numLit>
          </c:val>
        </c:ser>
        <c:ser>
          <c:idx val="1"/>
          <c:order val="1"/>
          <c:tx>
            <c:v>2</c:v>
          </c:tx>
          <c:spPr>
            <a:solidFill>
              <a:srgbClr val="eb6841"/>
            </a:solidFill>
            <a:ln>
              <a:solidFill>
                <a:srgbClr val="eb684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Flickor och pojkar har samma möjligheter</c:v>
              </c:pt>
            </c:strLit>
          </c:cat>
          <c:val>
            <c:numLit>
              <c:formatCode>General</c:formatCode>
              <c:ptCount val="1"/>
              <c:pt idx="0">
                <c:v>0.000000</c:v>
              </c:pt>
            </c:numLit>
          </c:val>
        </c:ser>
        <c:ser>
          <c:idx val="2"/>
          <c:order val="2"/>
          <c:tx>
            <c:v>3 - MINIMAL</c:v>
          </c:tx>
          <c:spPr>
            <a:solidFill>
              <a:srgbClr val="edc951"/>
            </a:solidFill>
            <a:ln>
              <a:solidFill>
                <a:srgbClr val="edc951"/>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Flickor och pojkar har samma möjligheter</c:v>
              </c:pt>
            </c:strLit>
          </c:cat>
          <c:val>
            <c:numLit>
              <c:formatCode>General</c:formatCode>
              <c:ptCount val="1"/>
              <c:pt idx="0">
                <c:v>0.000000</c:v>
              </c:pt>
            </c:numLit>
          </c:val>
        </c:ser>
        <c:ser>
          <c:idx val="3"/>
          <c:order val="3"/>
          <c:tx>
            <c:v>4</c:v>
          </c:tx>
          <c:spPr>
            <a:solidFill>
              <a:srgbClr val="99d9df"/>
            </a:solidFill>
            <a:ln>
              <a:solidFill>
                <a:srgbClr val="99d9df"/>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Flickor och pojkar har samma möjligheter</c:v>
              </c:pt>
            </c:strLit>
          </c:cat>
          <c:val>
            <c:numLit>
              <c:formatCode>General</c:formatCode>
              <c:ptCount val="1"/>
              <c:pt idx="0">
                <c:v>0.071429</c:v>
              </c:pt>
            </c:numLit>
          </c:val>
        </c:ser>
        <c:ser>
          <c:idx val="4"/>
          <c:order val="4"/>
          <c:tx>
            <c:v>5-GOD</c:v>
          </c:tx>
          <c:spPr>
            <a:solidFill>
              <a:srgbClr val="39a0ac"/>
            </a:solidFill>
            <a:ln>
              <a:solidFill>
                <a:srgbClr val="39a0ac"/>
              </a:solidFill>
            </a:ln>
          </c:spPr>
          <c:dLbls>
            <c:numFmt sourceLinked="0" formatCode="0%;0%"/>
            <c:txPr>
              <a:bodyPr/>
              <a:p>
                <a:pPr>
                  <a:defRPr sz="800" spc="50">
                    <a:solidFill>
                      <a:schemeClr val="tx1"/>
                    </a:solidFill>
                  </a:defRPr>
                </a:pPr>
              </a:p>
            </c:txPr>
            <c:showLegendKey val="0"/>
            <c:showVal val="0"/>
            <c:showCatName val="0"/>
            <c:showSerName val="0"/>
            <c:showPercent val="0"/>
            <c:showBubbleSize val="0"/>
            <c:showLeaderLines val="0"/>
          </c:dLbls>
          <c:cat>
            <c:strLit>
              <c:ptCount val="1"/>
              <c:pt idx="0">
                <c:v>Flickor och pojkar har samma möjligheter</c:v>
              </c:pt>
            </c:strLit>
          </c:cat>
          <c:val>
            <c:numLit>
              <c:formatCode>General</c:formatCode>
              <c:ptCount val="1"/>
              <c:pt idx="0">
                <c:v>0.000000</c:v>
              </c:pt>
            </c:numLit>
          </c:val>
        </c:ser>
        <c:ser>
          <c:idx val="5"/>
          <c:order val="5"/>
          <c:tx>
            <c:v>6</c:v>
          </c:tx>
          <c:spPr>
            <a:solidFill>
              <a:srgbClr val="41eb68"/>
            </a:solidFill>
            <a:ln>
              <a:solidFill>
                <a:srgbClr val="41eb68"/>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Flickor och pojkar har samma möjligheter</c:v>
              </c:pt>
            </c:strLit>
          </c:cat>
          <c:val>
            <c:numLit>
              <c:formatCode>General</c:formatCode>
              <c:ptCount val="1"/>
              <c:pt idx="0">
                <c:v>0.285714</c:v>
              </c:pt>
            </c:numLit>
          </c:val>
        </c:ser>
        <c:ser>
          <c:idx val="6"/>
          <c:order val="6"/>
          <c:tx>
            <c:v>7-UTMÄRKT</c:v>
          </c:tx>
          <c:spPr>
            <a:solidFill>
              <a:srgbClr val="278d3e"/>
            </a:solidFill>
            <a:ln>
              <a:solidFill>
                <a:srgbClr val="278d3e"/>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Flickor och pojkar har samma möjligheter</c:v>
              </c:pt>
            </c:strLit>
          </c:cat>
          <c:val>
            <c:numLit>
              <c:formatCode>General</c:formatCode>
              <c:ptCount val="1"/>
              <c:pt idx="0">
                <c:v>0.571429</c:v>
              </c:pt>
            </c:numLit>
          </c:val>
        </c:ser>
        <c:ser>
          <c:idx val="7"/>
          <c:order val="7"/>
          <c:tx>
            <c:v>VET EJ</c:v>
          </c:tx>
          <c:spPr>
            <a:solidFill>
              <a:srgbClr val="dddddd"/>
            </a:solidFill>
            <a:ln>
              <a:solidFill>
                <a:srgbClr val="dddddd"/>
              </a:solidFill>
            </a:ln>
          </c:spPr>
          <c:dLbls>
            <c:numFmt sourceLinked="0" formatCode="0%;0%"/>
            <c:txPr>
              <a:bodyPr/>
              <a:p>
                <a:pPr>
                  <a:defRPr sz="800" spc="50">
                    <a:solidFill>
                      <a:schemeClr val="tx1"/>
                    </a:solidFill>
                  </a:defRPr>
                </a:pPr>
              </a:p>
            </c:txPr>
            <c:showLegendKey val="0"/>
            <c:showVal val="1"/>
            <c:showCatName val="0"/>
            <c:showSerName val="0"/>
            <c:showPercent val="0"/>
            <c:showBubbleSize val="0"/>
            <c:showLeaderLines val="0"/>
          </c:dLbls>
          <c:cat>
            <c:strLit>
              <c:ptCount val="1"/>
              <c:pt idx="0">
                <c:v>Flickor och pojkar har samma möjligheter</c:v>
              </c:pt>
            </c:strLit>
          </c:cat>
          <c:val>
            <c:numLit>
              <c:formatCode>General</c:formatCode>
              <c:ptCount val="1"/>
              <c:pt idx="0">
                <c:v>0.071429</c:v>
              </c:pt>
            </c:numLit>
          </c:val>
        </c:ser>
        <c:gapWidth val="162"/>
        <c:overlap val="100"/>
        <c:axId val="54877568"/>
        <c:axId val="46285952"/>
      </c:barChart>
      <c:catAx>
        <c:axId val="54877568"/>
        <c:scaling>
          <c:orientation val="maxMin"/>
        </c:scaling>
        <c:delete val="1"/>
        <c:axPos val="l"/>
        <c:tickLblPos val="none"/>
        <c:spPr>
          <a:noFill/>
          <a:ln>
            <a:solidFill>
              <a:srgbClr val="DDDDDD"/>
            </a:solidFill>
          </a:ln>
        </c:spPr>
        <c:txPr>
          <a:bodyPr/>
          <a:p>
            <a:pPr>
              <a:defRPr sz="1000" spc="50"/>
            </a:pPr>
          </a:p>
        </c:txPr>
        <c:crossAx val="46285952"/>
        <c:crosses val="autoZero"/>
        <c:lblAlgn val="ctr"/>
        <c:lblOffset val="100"/>
        <c:noMultiLvlLbl val="0"/>
      </c:catAx>
      <c:valAx>
        <c:axId val="46285952"/>
        <c:scaling>
          <c:orientation val="minMax"/>
          <c:min val="0"/>
        </c:scaling>
        <c:delete val="0"/>
        <c:axPos val="b"/>
        <c:numFmt sourceLinked="0" formatCode="0%;0%"/>
        <c:majorTickMark val="cross"/>
        <c:minorTickMark val="out"/>
        <c:tickLblPos val="none"/>
        <c:spPr>
          <a:noFill/>
          <a:ln>
            <a:solidFill>
              <a:srgbClr val="DDDDDD"/>
            </a:solidFill>
          </a:ln>
        </c:spPr>
        <c:txPr>
          <a:bodyPr/>
          <a:p>
            <a:pPr>
              <a:defRPr sz="700" spc="50">
                <a:solidFill>
                  <a:schemeClr val="tx1">
                    <a:lumMod val="166234"/>
                  </a:schemeClr>
                </a:solidFill>
              </a:defRPr>
            </a:pPr>
          </a:p>
        </c:txPr>
        <c:crossAx val="54877568"/>
        <c:crosses val="max"/>
        <c:crossBetween val="between"/>
      </c:valAx>
      <c:spPr>
        <a:noFill/>
      </c:spPr>
    </c:plotArea>
    <c:plotVisOnly val="1"/>
  </c:chart>
  <c:spPr>
    <a:noFill/>
    <a:ln>
      <a:noFill/>
    </a:ln>
  </c:spPr>
  <c:printSettings>
    <c:headerFooter/>
    <c:pageMargins b="0.75" l="0.7" r="0.7" t="0.75" header="0.3" footer="0.3"/>
    <c:pageSetup/>
  </c:printSettings>
</c:chartSpace>
</file>

<file path=ppt/slides/charts/chart3d.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1"/>
  <c:style val="2"/>
  <c:chart>
    <c:autoTitleDeleted val="1"/>
    <c:plotArea>
      <c:layout/>
      <c:barChart>
        <c:barDir val="bar"/>
        <c:grouping val="clustered"/>
        <c:varyColors val="1"/>
        <c:ser>
          <c:idx val="0"/>
          <c:order val="0"/>
          <c:tx>
            <c:v>Total</c:v>
          </c:tx>
          <c:spPr>
            <a:solidFill>
              <a:srgbClr val="0099aa"/>
            </a:solidFill>
            <a:ln>
              <a:noFill/>
            </a:ln>
          </c:spPr>
          <c:invertIfNegative val="1"/>
          <c:dLbls>
            <c:numFmt sourceLinked="0" formatCode="0%;0%"/>
            <c:spPr>
              <a:noFill/>
              <a:ln>
                <a:noFill/>
              </a:ln>
              <a:effectLst/>
            </c:spPr>
            <c:txPr>
              <a:bodyPr/>
              <a:lstStyle/>
              <a:p>
                <a:pPr>
                  <a:defRPr sz="800" spc="50">
                    <a:latin typeface="Arial"/>
                  </a:defRPr>
                </a:pPr>
                <a:endParaRPr lang="sv-SE"/>
              </a:p>
            </c:txPr>
            <c:showLegendKey val="0"/>
            <c:showVal val="0"/>
            <c:showCatName val="0"/>
            <c:showSerName val="0"/>
            <c:showPercent val="0"/>
            <c:showBubbleSize val="0"/>
            <c:showLeaderLines val="0"/>
            <c:extLst>
              <c:ext xmlns:c15="http://schemas.microsoft.com/office/drawing/2012/chart" uri="{CE6537A1-D6FC-4f65-9D91-7224C49458BB}">
                <c15:showLeaderLines val="0"/>
              </c:ext>
            </c:extLst>
          </c:dLbls>
          <c:cat>
            <c:strLit>
              <c:ptCount val="9"/>
              <c:pt idx="0">
                <c:v>TRYGGHET OCH GEMENSKAP</c:v>
              </c:pt>
              <c:pt idx="1">
                <c:v>Förskolan ska vara rolig, trygg och lärorik för alla barn</c:v>
              </c:pt>
              <c:pt idx="2">
                <c:v>Personalen tar väl hand om mitt barn</c:v>
              </c:pt>
              <c:pt idx="3">
                <c:v>Barnen ska lära sig hur man fungerar tillsammans i en grupp</c:v>
              </c:pt>
              <c:pt idx="4">
                <c:v>Barnen ska känna glädjen av att lära sig och känna att de behövs i gruppen</c:v>
              </c:pt>
              <c:pt idx="5">
                <c:v>INFORMATION OCH INFLYTANDE</c:v>
              </c:pt>
              <c:pt idx="6">
                <c:v>Personalen ska ge föräldrar tydlig information</c:v>
              </c:pt>
              <c:pt idx="7">
                <c:v>Föräldrar ska kunna vara med och påverka arbetet i fsk</c:v>
              </c:pt>
              <c:pt idx="8">
                <c:v>Barnen har möjlighet att ha inflytande på verksamhetens innehåll</c:v>
              </c:pt>
            </c:strLit>
          </c:cat>
          <c:val>
            <c:numLit>
              <c:formatCode>General</c:formatCode>
              <c:ptCount val="9"/>
              <c:pt idx="0">
                <c:v>0.785714</c:v>
              </c:pt>
              <c:pt idx="1">
                <c:v>0.714286</c:v>
              </c:pt>
              <c:pt idx="2">
                <c:v>0.785714</c:v>
              </c:pt>
              <c:pt idx="3">
                <c:v>0.857143</c:v>
              </c:pt>
              <c:pt idx="4">
                <c:v>0.785714</c:v>
              </c:pt>
              <c:pt idx="5">
                <c:v>0.642857</c:v>
              </c:pt>
              <c:pt idx="6">
                <c:v>0.642857</c:v>
              </c:pt>
              <c:pt idx="7">
                <c:v>0.428571</c:v>
              </c:pt>
              <c:pt idx="8">
                <c:v>0.857143</c:v>
              </c:pt>
            </c:numLit>
          </c:val>
          <c:extLst>
            <c:ext xmlns:c14="http://schemas.microsoft.com/office/drawing/2007/8/2/chart" uri="{6F2FDCE9-48DA-4B69-8628-5D25D57E5C99}">
              <c14:invertSolidFillFmt>
                <c14:spPr xmlns:c14="http://schemas.microsoft.com/office/drawing/2007/8/2/chart">
                  <a:solidFill>
                    <a:srgbClr val="FFFFFF"/>
                  </a:solidFill>
                  <a:ln>
                    <a:solidFill>
                      <a:srgbClr val="0099AA"/>
                    </a:solidFill>
                  </a:ln>
                </c14:spPr>
              </c14:invertSolidFillFmt>
            </c:ext>
            <c:ext xmlns:c16="http://schemas.microsoft.com/office/drawing/2014/chart" uri="{C3380CC4-5D6E-409C-BE32-E72D297353CC}">
              <c16:uniqueId val="{00000000-8C77-4940-A04B-DA6D4581BC03}"/>
            </c:ext>
          </c:extLst>
        </c:ser>
        <c:ser>
          <c:idx val="1"/>
          <c:order val="1"/>
          <c:tx>
            <c:v>Flicka</c:v>
          </c:tx>
          <c:spPr>
            <a:solidFill>
              <a:srgbClr val="dddddd"/>
            </a:solidFill>
            <a:ln>
              <a:noFill/>
            </a:ln>
          </c:spPr>
          <c:invertIfNegative val="1"/>
          <c:dLbls>
            <c:numFmt sourceLinked="0" formatCode="0%;0%"/>
            <c:spPr>
              <a:noFill/>
              <a:ln>
                <a:noFill/>
              </a:ln>
              <a:effectLst/>
            </c:spPr>
            <c:txPr>
              <a:bodyPr/>
              <a:lstStyle/>
              <a:p>
                <a:pPr>
                  <a:defRPr sz="800" spc="50">
                    <a:latin typeface="Arial"/>
                  </a:defRPr>
                </a:pPr>
                <a:endParaRPr lang="sv-SE"/>
              </a:p>
            </c:txPr>
            <c:showLegendKey val="0"/>
            <c:showVal val="0"/>
            <c:showCatName val="0"/>
            <c:showSerName val="0"/>
            <c:showPercent val="0"/>
            <c:showBubbleSize val="0"/>
            <c:showLeaderLines val="0"/>
            <c:extLst>
              <c:ext xmlns:c15="http://schemas.microsoft.com/office/drawing/2012/chart" uri="{CE6537A1-D6FC-4f65-9D91-7224C49458BB}">
                <c15:showLeaderLines val="0"/>
              </c:ext>
            </c:extLst>
          </c:dLbls>
          <c:cat>
            <c:strLit>
              <c:ptCount val="9"/>
              <c:pt idx="0">
                <c:v>TRYGGHET OCH GEMENSKAP</c:v>
              </c:pt>
              <c:pt idx="1">
                <c:v>Förskolan ska vara rolig, trygg och lärorik för alla barn</c:v>
              </c:pt>
              <c:pt idx="2">
                <c:v>Personalen tar väl hand om mitt barn</c:v>
              </c:pt>
              <c:pt idx="3">
                <c:v>Barnen ska lära sig hur man fungerar tillsammans i en grupp</c:v>
              </c:pt>
              <c:pt idx="4">
                <c:v>Barnen ska känna glädjen av att lära sig och känna att de behövs i gruppen</c:v>
              </c:pt>
              <c:pt idx="5">
                <c:v>INFORMATION OCH INFLYTANDE</c:v>
              </c:pt>
              <c:pt idx="6">
                <c:v>Personalen ska ge föräldrar tydlig information</c:v>
              </c:pt>
              <c:pt idx="7">
                <c:v>Föräldrar ska kunna vara med och påverka arbetet i fsk</c:v>
              </c:pt>
              <c:pt idx="8">
                <c:v>Barnen har möjlighet att ha inflytande på verksamhetens innehåll</c:v>
              </c:pt>
            </c:strLit>
          </c:cat>
          <c:val>
            <c:numLit>
              <c:formatCode>General</c:formatCode>
              <c:ptCount val="9"/>
              <c:pt idx="0">
                <c:v>0.805556</c:v>
              </c:pt>
              <c:pt idx="1">
                <c:v>0.666667</c:v>
              </c:pt>
              <c:pt idx="2">
                <c:v>0.888889</c:v>
              </c:pt>
              <c:pt idx="3">
                <c:v>0.888889</c:v>
              </c:pt>
              <c:pt idx="4">
                <c:v>0.777778</c:v>
              </c:pt>
              <c:pt idx="5">
                <c:v>0.629630</c:v>
              </c:pt>
              <c:pt idx="6">
                <c:v>0.555556</c:v>
              </c:pt>
              <c:pt idx="7">
                <c:v>0.444444</c:v>
              </c:pt>
              <c:pt idx="8">
                <c:v>0.888889</c:v>
              </c:pt>
            </c:numLit>
          </c:val>
          <c:extLst>
            <c:ext xmlns:c14="http://schemas.microsoft.com/office/drawing/2007/8/2/chart" uri="{6F2FDCE9-48DA-4B69-8628-5D25D57E5C99}">
              <c14:invertSolidFillFmt>
                <c14:spPr xmlns:c14="http://schemas.microsoft.com/office/drawing/2007/8/2/chart">
                  <a:solidFill>
                    <a:srgbClr val="FFFFFF"/>
                  </a:solidFill>
                  <a:ln>
                    <a:solidFill>
                      <a:srgbClr val="DDDDDD"/>
                    </a:solidFill>
                  </a:ln>
                </c14:spPr>
              </c14:invertSolidFillFmt>
            </c:ext>
            <c:ext xmlns:c16="http://schemas.microsoft.com/office/drawing/2014/chart" uri="{C3380CC4-5D6E-409C-BE32-E72D297353CC}">
              <c16:uniqueId val="{00000001-8C77-4940-A04B-DA6D4581BC03}"/>
            </c:ext>
          </c:extLst>
        </c:ser>
        <c:ser>
          <c:idx val="3"/>
          <c:order val="3"/>
          <c:tx>
            <c:v>Pojke</c:v>
          </c:tx>
          <c:spPr>
            <a:solidFill>
              <a:srgbClr val="f9b590"/>
            </a:solidFill>
            <a:ln>
              <a:noFill/>
            </a:ln>
          </c:spPr>
          <c:invertIfNegative val="1"/>
          <c:dLbls>
            <c:numFmt sourceLinked="0" formatCode="0%;0%"/>
            <c:spPr>
              <a:noFill/>
              <a:ln>
                <a:noFill/>
              </a:ln>
              <a:effectLst/>
            </c:spPr>
            <c:txPr>
              <a:bodyPr/>
              <a:lstStyle/>
              <a:p>
                <a:pPr>
                  <a:defRPr sz="800" spc="50">
                    <a:latin typeface="Arial"/>
                  </a:defRPr>
                </a:pPr>
                <a:endParaRPr lang="sv-SE"/>
              </a:p>
            </c:txPr>
            <c:showLegendKey val="0"/>
            <c:showVal val="0"/>
            <c:showCatName val="0"/>
            <c:showSerName val="0"/>
            <c:showPercent val="0"/>
            <c:showBubbleSize val="0"/>
            <c:showLeaderLines val="0"/>
            <c:extLst>
              <c:ext xmlns:c15="http://schemas.microsoft.com/office/drawing/2012/chart" uri="{CE6537A1-D6FC-4f65-9D91-7224C49458BB}">
                <c15:showLeaderLines val="0"/>
              </c:ext>
            </c:extLst>
          </c:dLbls>
          <c:cat>
            <c:strLit>
              <c:ptCount val="9"/>
              <c:pt idx="0">
                <c:v>TRYGGHET OCH GEMENSKAP</c:v>
              </c:pt>
              <c:pt idx="1">
                <c:v>Förskolan ska vara rolig, trygg och lärorik för alla barn</c:v>
              </c:pt>
              <c:pt idx="2">
                <c:v>Personalen tar väl hand om mitt barn</c:v>
              </c:pt>
              <c:pt idx="3">
                <c:v>Barnen ska lära sig hur man fungerar tillsammans i en grupp</c:v>
              </c:pt>
              <c:pt idx="4">
                <c:v>Barnen ska känna glädjen av att lära sig och känna att de behövs i gruppen</c:v>
              </c:pt>
              <c:pt idx="5">
                <c:v>INFORMATION OCH INFLYTANDE</c:v>
              </c:pt>
              <c:pt idx="6">
                <c:v>Personalen ska ge föräldrar tydlig information</c:v>
              </c:pt>
              <c:pt idx="7">
                <c:v>Föräldrar ska kunna vara med och påverka arbetet i fsk</c:v>
              </c:pt>
              <c:pt idx="8">
                <c:v>Barnen har möjlighet att ha inflytande på verksamhetens innehåll</c:v>
              </c:pt>
            </c:strLit>
          </c:cat>
          <c:val>
            <c:numLit>
              <c:formatCode>General</c:formatCode>
              <c:ptCount val="9"/>
              <c:pt idx="0">
                <c:v>0.750000</c:v>
              </c:pt>
              <c:pt idx="1">
                <c:v>0.800000</c:v>
              </c:pt>
              <c:pt idx="2">
                <c:v>0.600000</c:v>
              </c:pt>
              <c:pt idx="3">
                <c:v>0.800000</c:v>
              </c:pt>
              <c:pt idx="4">
                <c:v>0.800000</c:v>
              </c:pt>
              <c:pt idx="5">
                <c:v>0.666667</c:v>
              </c:pt>
              <c:pt idx="6">
                <c:v>0.800000</c:v>
              </c:pt>
              <c:pt idx="7">
                <c:v>0.400000</c:v>
              </c:pt>
              <c:pt idx="8">
                <c:v>0.800000</c:v>
              </c:pt>
            </c:numLit>
          </c:val>
          <c:extLst>
            <c:ext xmlns:c14="http://schemas.microsoft.com/office/drawing/2007/8/2/chart" uri="{6F2FDCE9-48DA-4B69-8628-5D25D57E5C99}">
              <c14:invertSolidFillFmt>
                <c14:spPr xmlns:c14="http://schemas.microsoft.com/office/drawing/2007/8/2/chart">
                  <a:solidFill>
                    <a:srgbClr val="FFFFFF"/>
                  </a:solidFill>
                  <a:ln>
                    <a:solidFill>
                      <a:srgbClr val="DDDDDD"/>
                    </a:solidFill>
                  </a:ln>
                </c14:spPr>
              </c14:invertSolidFillFmt>
            </c:ext>
            <c:ext xmlns:c16="http://schemas.microsoft.com/office/drawing/2014/chart" uri="{C3380CC4-5D6E-409C-BE32-E72D297353CC}">
              <c16:uniqueId val="{00000001-8C77-4940-A04B-DA6D4581BC03}"/>
            </c:ext>
          </c:extLst>
        </c:ser>
        <c:dLbls>
          <c:showLegendKey val="0"/>
          <c:showVal val="0"/>
          <c:showCatName val="0"/>
          <c:showSerName val="0"/>
          <c:showPercent val="0"/>
          <c:showBubbleSize val="0"/>
        </c:dLbls>
        <c:gapWidth val="162"/>
        <c:axId val="54877568"/>
        <c:axId val="46285952"/>
      </c:barChart>
      <c:catAx>
        <c:axId val="54877568"/>
        <c:scaling>
          <c:orientation val="maxMin"/>
        </c:scaling>
        <c:delete val="0"/>
        <c:axPos val="l"/>
        <c:numFmt formatCode="General" sourceLinked="0"/>
        <c:majorTickMark val="out"/>
        <c:minorTickMark val="none"/>
        <c:tickLblPos val="nextTo"/>
        <c:spPr>
          <a:noFill/>
          <a:ln>
            <a:solidFill>
              <a:srgbClr val="DDDDDD"/>
            </a:solidFill>
          </a:ln>
        </c:spPr>
        <c:txPr>
          <a:bodyPr/>
          <a:lstStyle/>
          <a:p>
            <a:pPr>
              <a:defRPr sz="1200" spc="50"/>
            </a:pPr>
            <a:endParaRPr lang="sv-SE"/>
          </a:p>
        </c:txPr>
        <c:crossAx val="46285952"/>
        <c:crosses val="autoZero"/>
        <c:auto val="1"/>
        <c:lblAlgn val="ctr"/>
        <c:lblOffset val="100"/>
        <c:noMultiLvlLbl val="0"/>
      </c:catAx>
      <c:valAx>
        <c:axId val="46285952"/>
        <c:scaling>
          <c:orientation val="minMax"/>
          <c:max val="1"/>
          <c:min val="0"/>
        </c:scaling>
        <c:delete val="0"/>
        <c:axPos val="b"/>
        <c:majorGridlines>
          <c:spPr>
            <a:ln>
              <a:solidFill>
                <a:srgbClr val="DDDDDD"/>
              </a:solidFill>
            </a:ln>
            <a:effectLst/>
          </c:spPr>
        </c:majorGridlines>
        <c:numFmt sourceLinked="0" formatCode="0%;0%"/>
        <c:majorTickMark val="out"/>
        <c:minorTickMark val="none"/>
        <c:tickLblPos val="nextTo"/>
        <c:spPr>
          <a:noFill/>
          <a:ln>
            <a:noFill/>
          </a:ln>
        </c:spPr>
        <c:txPr>
          <a:bodyPr/>
          <a:lstStyle/>
          <a:p>
            <a:pPr>
              <a:defRPr sz="1000" spc="50">
                <a:solidFill>
                  <a:schemeClr val="tx1">
                    <a:lumMod val="166234"/>
                  </a:schemeClr>
                </a:solidFill>
              </a:defRPr>
            </a:pPr>
            <a:endParaRPr lang="sv-SE"/>
          </a:p>
        </c:txPr>
        <c:crossAx val="54877568"/>
        <c:crosses val="max"/>
        <c:crossBetween val="between"/>
      </c:valAx>
      <c:spPr>
        <a:noFill/>
      </c:spPr>
    </c:plotArea>
    <c:legend>
      <c:legendPos val="t"/>
      <c:overlay val="0"/>
      <c:spPr>
        <a:noFill/>
      </c:spPr>
      <c:txPr>
        <a:bodyPr/>
        <a:lstStyle/>
        <a:p>
          <a:pPr>
            <a:defRPr sz="1000" spc="50"/>
          </a:pPr>
          <a:endParaRPr lang="sv-SE"/>
        </a:p>
      </c:txPr>
    </c:legend>
    <c:plotVisOnly val="1"/>
    <c:dispBlanksAs val="zero"/>
    <c:showDLblsOverMax val="1"/>
  </c:chart>
  <c:spPr>
    <a:noFill/>
    <a:ln>
      <a:noFill/>
    </a:ln>
  </c:spPr>
</c:chartSpace>
</file>

<file path=ppt/slides/charts/chart3e.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1"/>
  <c:style val="2"/>
  <c:chart>
    <c:autoTitleDeleted val="1"/>
    <c:plotArea>
      <c:layout/>
      <c:barChart>
        <c:barDir val="bar"/>
        <c:grouping val="clustered"/>
        <c:varyColors val="1"/>
        <c:ser>
          <c:idx val="0"/>
          <c:order val="0"/>
          <c:tx>
            <c:v>Total</c:v>
          </c:tx>
          <c:spPr>
            <a:solidFill>
              <a:srgbClr val="0099aa"/>
            </a:solidFill>
            <a:ln>
              <a:noFill/>
            </a:ln>
          </c:spPr>
          <c:invertIfNegative val="1"/>
          <c:dLbls>
            <c:numFmt sourceLinked="0" formatCode="0%;0%"/>
            <c:spPr>
              <a:noFill/>
              <a:ln>
                <a:noFill/>
              </a:ln>
              <a:effectLst/>
            </c:spPr>
            <c:txPr>
              <a:bodyPr/>
              <a:lstStyle/>
              <a:p>
                <a:pPr>
                  <a:defRPr sz="800" spc="50">
                    <a:latin typeface="Arial"/>
                  </a:defRPr>
                </a:pPr>
                <a:endParaRPr lang="sv-SE"/>
              </a:p>
            </c:txPr>
            <c:showLegendKey val="0"/>
            <c:showVal val="0"/>
            <c:showCatName val="0"/>
            <c:showSerName val="0"/>
            <c:showPercent val="0"/>
            <c:showBubbleSize val="0"/>
            <c:showLeaderLines val="0"/>
            <c:extLst>
              <c:ext xmlns:c15="http://schemas.microsoft.com/office/drawing/2012/chart" uri="{CE6537A1-D6FC-4f65-9D91-7224C49458BB}">
                <c15:showLeaderLines val="0"/>
              </c:ext>
            </c:extLst>
          </c:dLbls>
          <c:cat>
            <c:strLit>
              <c:ptCount val="10"/>
              <c:pt idx="0">
                <c:v>FÖRUTSÄTTNINGAR</c:v>
              </c:pt>
              <c:pt idx="1">
                <c:v>Barnen har möjlighet att ingå i mindre och större grupper under delar av dagen</c:v>
              </c:pt>
              <c:pt idx="2">
                <c:v>Barnen ska kunna byta mellan olika aktiviteter under dagen</c:v>
              </c:pt>
              <c:pt idx="3">
                <c:v>Flickor och pojkar har samma möjligheter</c:v>
              </c:pt>
              <c:pt idx="4">
                <c:v>PEDAGOGIK</c:v>
              </c:pt>
              <c:pt idx="5">
                <c:v>Barnen har möjlighet att utveckla språket</c:v>
              </c:pt>
              <c:pt idx="6">
                <c:v>Barnen har möjlighet att utveckla förståelse för matematik</c:v>
              </c:pt>
              <c:pt idx="7">
                <c:v>Barnen får möjlighet att utveckla förståelse för naturvetenskap</c:v>
              </c:pt>
              <c:pt idx="8">
                <c:v>KONTINUITET</c:v>
              </c:pt>
              <c:pt idx="9">
                <c:v>Barnen ska möta personal som de känner</c:v>
              </c:pt>
            </c:strLit>
          </c:cat>
          <c:val>
            <c:numLit>
              <c:formatCode>General</c:formatCode>
              <c:ptCount val="10"/>
              <c:pt idx="0">
                <c:v>0.785714</c:v>
              </c:pt>
              <c:pt idx="1">
                <c:v>0.928571</c:v>
              </c:pt>
              <c:pt idx="2">
                <c:v>0.571429</c:v>
              </c:pt>
              <c:pt idx="3">
                <c:v>0.857143</c:v>
              </c:pt>
              <c:pt idx="4">
                <c:v>0.666667</c:v>
              </c:pt>
              <c:pt idx="5">
                <c:v>0.714286</c:v>
              </c:pt>
              <c:pt idx="6">
                <c:v>0.571429</c:v>
              </c:pt>
              <c:pt idx="7">
                <c:v>0.714286</c:v>
              </c:pt>
              <c:pt idx="8">
                <c:v>0.785714</c:v>
              </c:pt>
              <c:pt idx="9">
                <c:v>0.785714</c:v>
              </c:pt>
            </c:numLit>
          </c:val>
          <c:extLst>
            <c:ext xmlns:c14="http://schemas.microsoft.com/office/drawing/2007/8/2/chart" uri="{6F2FDCE9-48DA-4B69-8628-5D25D57E5C99}">
              <c14:invertSolidFillFmt>
                <c14:spPr xmlns:c14="http://schemas.microsoft.com/office/drawing/2007/8/2/chart">
                  <a:solidFill>
                    <a:srgbClr val="FFFFFF"/>
                  </a:solidFill>
                  <a:ln>
                    <a:solidFill>
                      <a:srgbClr val="0099AA"/>
                    </a:solidFill>
                  </a:ln>
                </c14:spPr>
              </c14:invertSolidFillFmt>
            </c:ext>
            <c:ext xmlns:c16="http://schemas.microsoft.com/office/drawing/2014/chart" uri="{C3380CC4-5D6E-409C-BE32-E72D297353CC}">
              <c16:uniqueId val="{00000000-8C77-4940-A04B-DA6D4581BC03}"/>
            </c:ext>
          </c:extLst>
        </c:ser>
        <c:ser>
          <c:idx val="1"/>
          <c:order val="1"/>
          <c:tx>
            <c:v>Flicka</c:v>
          </c:tx>
          <c:spPr>
            <a:solidFill>
              <a:srgbClr val="dddddd"/>
            </a:solidFill>
            <a:ln>
              <a:noFill/>
            </a:ln>
          </c:spPr>
          <c:invertIfNegative val="1"/>
          <c:dLbls>
            <c:numFmt sourceLinked="0" formatCode="0%;0%"/>
            <c:spPr>
              <a:noFill/>
              <a:ln>
                <a:noFill/>
              </a:ln>
              <a:effectLst/>
            </c:spPr>
            <c:txPr>
              <a:bodyPr/>
              <a:lstStyle/>
              <a:p>
                <a:pPr>
                  <a:defRPr sz="800" spc="50">
                    <a:latin typeface="Arial"/>
                  </a:defRPr>
                </a:pPr>
                <a:endParaRPr lang="sv-SE"/>
              </a:p>
            </c:txPr>
            <c:showLegendKey val="0"/>
            <c:showVal val="0"/>
            <c:showCatName val="0"/>
            <c:showSerName val="0"/>
            <c:showPercent val="0"/>
            <c:showBubbleSize val="0"/>
            <c:showLeaderLines val="0"/>
            <c:extLst>
              <c:ext xmlns:c15="http://schemas.microsoft.com/office/drawing/2012/chart" uri="{CE6537A1-D6FC-4f65-9D91-7224C49458BB}">
                <c15:showLeaderLines val="0"/>
              </c:ext>
            </c:extLst>
          </c:dLbls>
          <c:cat>
            <c:strLit>
              <c:ptCount val="10"/>
              <c:pt idx="0">
                <c:v>FÖRUTSÄTTNINGAR</c:v>
              </c:pt>
              <c:pt idx="1">
                <c:v>Barnen har möjlighet att ingå i mindre och större grupper under delar av dagen</c:v>
              </c:pt>
              <c:pt idx="2">
                <c:v>Barnen ska kunna byta mellan olika aktiviteter under dagen</c:v>
              </c:pt>
              <c:pt idx="3">
                <c:v>Flickor och pojkar har samma möjligheter</c:v>
              </c:pt>
              <c:pt idx="4">
                <c:v>PEDAGOGIK</c:v>
              </c:pt>
              <c:pt idx="5">
                <c:v>Barnen har möjlighet att utveckla språket</c:v>
              </c:pt>
              <c:pt idx="6">
                <c:v>Barnen har möjlighet att utveckla förståelse för matematik</c:v>
              </c:pt>
              <c:pt idx="7">
                <c:v>Barnen får möjlighet att utveckla förståelse för naturvetenskap</c:v>
              </c:pt>
              <c:pt idx="8">
                <c:v>KONTINUITET</c:v>
              </c:pt>
              <c:pt idx="9">
                <c:v>Barnen ska möta personal som de känner</c:v>
              </c:pt>
            </c:strLit>
          </c:cat>
          <c:val>
            <c:numLit>
              <c:formatCode>General</c:formatCode>
              <c:ptCount val="10"/>
              <c:pt idx="0">
                <c:v>0.814815</c:v>
              </c:pt>
              <c:pt idx="1">
                <c:v>1.000000</c:v>
              </c:pt>
              <c:pt idx="2">
                <c:v>0.555556</c:v>
              </c:pt>
              <c:pt idx="3">
                <c:v>0.888889</c:v>
              </c:pt>
              <c:pt idx="4">
                <c:v>0.629630</c:v>
              </c:pt>
              <c:pt idx="5">
                <c:v>0.666667</c:v>
              </c:pt>
              <c:pt idx="6">
                <c:v>0.555556</c:v>
              </c:pt>
              <c:pt idx="7">
                <c:v>0.666667</c:v>
              </c:pt>
              <c:pt idx="8">
                <c:v>0.777778</c:v>
              </c:pt>
              <c:pt idx="9">
                <c:v>0.777778</c:v>
              </c:pt>
            </c:numLit>
          </c:val>
          <c:extLst>
            <c:ext xmlns:c14="http://schemas.microsoft.com/office/drawing/2007/8/2/chart" uri="{6F2FDCE9-48DA-4B69-8628-5D25D57E5C99}">
              <c14:invertSolidFillFmt>
                <c14:spPr xmlns:c14="http://schemas.microsoft.com/office/drawing/2007/8/2/chart">
                  <a:solidFill>
                    <a:srgbClr val="FFFFFF"/>
                  </a:solidFill>
                  <a:ln>
                    <a:solidFill>
                      <a:srgbClr val="DDDDDD"/>
                    </a:solidFill>
                  </a:ln>
                </c14:spPr>
              </c14:invertSolidFillFmt>
            </c:ext>
            <c:ext xmlns:c16="http://schemas.microsoft.com/office/drawing/2014/chart" uri="{C3380CC4-5D6E-409C-BE32-E72D297353CC}">
              <c16:uniqueId val="{00000001-8C77-4940-A04B-DA6D4581BC03}"/>
            </c:ext>
          </c:extLst>
        </c:ser>
        <c:ser>
          <c:idx val="3"/>
          <c:order val="3"/>
          <c:tx>
            <c:v>Pojke</c:v>
          </c:tx>
          <c:spPr>
            <a:solidFill>
              <a:srgbClr val="f9b590"/>
            </a:solidFill>
            <a:ln>
              <a:noFill/>
            </a:ln>
          </c:spPr>
          <c:invertIfNegative val="1"/>
          <c:dLbls>
            <c:numFmt sourceLinked="0" formatCode="0%;0%"/>
            <c:spPr>
              <a:noFill/>
              <a:ln>
                <a:noFill/>
              </a:ln>
              <a:effectLst/>
            </c:spPr>
            <c:txPr>
              <a:bodyPr/>
              <a:lstStyle/>
              <a:p>
                <a:pPr>
                  <a:defRPr sz="800" spc="50">
                    <a:latin typeface="Arial"/>
                  </a:defRPr>
                </a:pPr>
                <a:endParaRPr lang="sv-SE"/>
              </a:p>
            </c:txPr>
            <c:showLegendKey val="0"/>
            <c:showVal val="0"/>
            <c:showCatName val="0"/>
            <c:showSerName val="0"/>
            <c:showPercent val="0"/>
            <c:showBubbleSize val="0"/>
            <c:showLeaderLines val="0"/>
            <c:extLst>
              <c:ext xmlns:c15="http://schemas.microsoft.com/office/drawing/2012/chart" uri="{CE6537A1-D6FC-4f65-9D91-7224C49458BB}">
                <c15:showLeaderLines val="0"/>
              </c:ext>
            </c:extLst>
          </c:dLbls>
          <c:cat>
            <c:strLit>
              <c:ptCount val="10"/>
              <c:pt idx="0">
                <c:v>FÖRUTSÄTTNINGAR</c:v>
              </c:pt>
              <c:pt idx="1">
                <c:v>Barnen har möjlighet att ingå i mindre och större grupper under delar av dagen</c:v>
              </c:pt>
              <c:pt idx="2">
                <c:v>Barnen ska kunna byta mellan olika aktiviteter under dagen</c:v>
              </c:pt>
              <c:pt idx="3">
                <c:v>Flickor och pojkar har samma möjligheter</c:v>
              </c:pt>
              <c:pt idx="4">
                <c:v>PEDAGOGIK</c:v>
              </c:pt>
              <c:pt idx="5">
                <c:v>Barnen har möjlighet att utveckla språket</c:v>
              </c:pt>
              <c:pt idx="6">
                <c:v>Barnen har möjlighet att utveckla förståelse för matematik</c:v>
              </c:pt>
              <c:pt idx="7">
                <c:v>Barnen får möjlighet att utveckla förståelse för naturvetenskap</c:v>
              </c:pt>
              <c:pt idx="8">
                <c:v>KONTINUITET</c:v>
              </c:pt>
              <c:pt idx="9">
                <c:v>Barnen ska möta personal som de känner</c:v>
              </c:pt>
            </c:strLit>
          </c:cat>
          <c:val>
            <c:numLit>
              <c:formatCode>General</c:formatCode>
              <c:ptCount val="10"/>
              <c:pt idx="0">
                <c:v>0.733333</c:v>
              </c:pt>
              <c:pt idx="1">
                <c:v>0.800000</c:v>
              </c:pt>
              <c:pt idx="2">
                <c:v>0.600000</c:v>
              </c:pt>
              <c:pt idx="3">
                <c:v>0.800000</c:v>
              </c:pt>
              <c:pt idx="4">
                <c:v>0.733333</c:v>
              </c:pt>
              <c:pt idx="5">
                <c:v>0.800000</c:v>
              </c:pt>
              <c:pt idx="6">
                <c:v>0.600000</c:v>
              </c:pt>
              <c:pt idx="7">
                <c:v>0.800000</c:v>
              </c:pt>
              <c:pt idx="8">
                <c:v>0.800000</c:v>
              </c:pt>
              <c:pt idx="9">
                <c:v>0.800000</c:v>
              </c:pt>
            </c:numLit>
          </c:val>
          <c:extLst>
            <c:ext xmlns:c14="http://schemas.microsoft.com/office/drawing/2007/8/2/chart" uri="{6F2FDCE9-48DA-4B69-8628-5D25D57E5C99}">
              <c14:invertSolidFillFmt>
                <c14:spPr xmlns:c14="http://schemas.microsoft.com/office/drawing/2007/8/2/chart">
                  <a:solidFill>
                    <a:srgbClr val="FFFFFF"/>
                  </a:solidFill>
                  <a:ln>
                    <a:solidFill>
                      <a:srgbClr val="DDDDDD"/>
                    </a:solidFill>
                  </a:ln>
                </c14:spPr>
              </c14:invertSolidFillFmt>
            </c:ext>
            <c:ext xmlns:c16="http://schemas.microsoft.com/office/drawing/2014/chart" uri="{C3380CC4-5D6E-409C-BE32-E72D297353CC}">
              <c16:uniqueId val="{00000001-8C77-4940-A04B-DA6D4581BC03}"/>
            </c:ext>
          </c:extLst>
        </c:ser>
        <c:dLbls>
          <c:showLegendKey val="0"/>
          <c:showVal val="0"/>
          <c:showCatName val="0"/>
          <c:showSerName val="0"/>
          <c:showPercent val="0"/>
          <c:showBubbleSize val="0"/>
        </c:dLbls>
        <c:gapWidth val="162"/>
        <c:axId val="54877568"/>
        <c:axId val="46285952"/>
      </c:barChart>
      <c:catAx>
        <c:axId val="54877568"/>
        <c:scaling>
          <c:orientation val="maxMin"/>
        </c:scaling>
        <c:delete val="0"/>
        <c:axPos val="l"/>
        <c:numFmt formatCode="General" sourceLinked="0"/>
        <c:majorTickMark val="out"/>
        <c:minorTickMark val="none"/>
        <c:tickLblPos val="nextTo"/>
        <c:spPr>
          <a:noFill/>
          <a:ln>
            <a:solidFill>
              <a:srgbClr val="DDDDDD"/>
            </a:solidFill>
          </a:ln>
        </c:spPr>
        <c:txPr>
          <a:bodyPr/>
          <a:lstStyle/>
          <a:p>
            <a:pPr>
              <a:defRPr sz="1200" spc="50"/>
            </a:pPr>
            <a:endParaRPr lang="sv-SE"/>
          </a:p>
        </c:txPr>
        <c:crossAx val="46285952"/>
        <c:crosses val="autoZero"/>
        <c:auto val="1"/>
        <c:lblAlgn val="ctr"/>
        <c:lblOffset val="100"/>
        <c:noMultiLvlLbl val="0"/>
      </c:catAx>
      <c:valAx>
        <c:axId val="46285952"/>
        <c:scaling>
          <c:orientation val="minMax"/>
          <c:max val="1"/>
          <c:min val="0"/>
        </c:scaling>
        <c:delete val="0"/>
        <c:axPos val="b"/>
        <c:majorGridlines>
          <c:spPr>
            <a:ln>
              <a:solidFill>
                <a:srgbClr val="DDDDDD"/>
              </a:solidFill>
            </a:ln>
            <a:effectLst/>
          </c:spPr>
        </c:majorGridlines>
        <c:numFmt sourceLinked="0" formatCode="0%;0%"/>
        <c:majorTickMark val="out"/>
        <c:minorTickMark val="none"/>
        <c:tickLblPos val="nextTo"/>
        <c:spPr>
          <a:noFill/>
          <a:ln>
            <a:noFill/>
          </a:ln>
        </c:spPr>
        <c:txPr>
          <a:bodyPr/>
          <a:lstStyle/>
          <a:p>
            <a:pPr>
              <a:defRPr sz="1000" spc="50">
                <a:solidFill>
                  <a:schemeClr val="tx1">
                    <a:lumMod val="166234"/>
                  </a:schemeClr>
                </a:solidFill>
              </a:defRPr>
            </a:pPr>
            <a:endParaRPr lang="sv-SE"/>
          </a:p>
        </c:txPr>
        <c:crossAx val="54877568"/>
        <c:crosses val="max"/>
        <c:crossBetween val="between"/>
      </c:valAx>
      <c:spPr>
        <a:noFill/>
      </c:spPr>
    </c:plotArea>
    <c:legend>
      <c:legendPos val="t"/>
      <c:overlay val="0"/>
      <c:spPr>
        <a:noFill/>
      </c:spPr>
      <c:txPr>
        <a:bodyPr/>
        <a:lstStyle/>
        <a:p>
          <a:pPr>
            <a:defRPr sz="1000" spc="50"/>
          </a:pPr>
          <a:endParaRPr lang="sv-SE"/>
        </a:p>
      </c:txPr>
    </c:legend>
    <c:plotVisOnly val="1"/>
    <c:dispBlanksAs val="zero"/>
    <c:showDLblsOverMax val="1"/>
  </c:chart>
  <c:spPr>
    <a:noFill/>
    <a:ln>
      <a:noFill/>
    </a:ln>
  </c:spPr>
</c:chartSpace>
</file>

<file path=ppt/slides/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1"/>
  <c:style val="2"/>
  <c:chart>
    <c:title>
      <c:tx>
        <c:rich>
          <a:bodyPr/>
          <a:lstStyle/>
          <a:p>
            <a:pPr>
              <a:defRPr sz="1100" b="0" spc="50"/>
            </a:pPr>
            <a:r>
              <a:t>Barnets födelseår</a:t>
            </a:r>
          </a:p>
        </c:rich>
      </c:tx>
      <c:layout/>
      <c:overlay val="0"/>
    </c:title>
    <c:plotArea>
      <c:layout/>
      <c:barChart>
        <c:barDir val="col"/>
        <c:grouping val="clustered"/>
        <c:varyColors val="1"/>
        <c:ser>
          <c:idx val="0"/>
          <c:order val="0"/>
          <c:tx>
            <c:v>Vilket år föddes ditt barn?</c:v>
          </c:tx>
          <c:spPr>
            <a:solidFill>
              <a:srgbClr val="0099aa"/>
            </a:solidFill>
            <a:ln>
              <a:solidFill>
                <a:srgbClr val="0099aa"/>
              </a:solidFill>
            </a:ln>
          </c:spPr>
          <c:invertIfNegative val="1"/>
          <c:dLbls>
            <c:numFmt sourceLinked="0" formatCode="0%;0%"/>
            <c:spPr>
              <a:noFill/>
              <a:ln>
                <a:noFill/>
              </a:ln>
              <a:effectLst/>
            </c:spPr>
            <c:txPr>
              <a:bodyPr/>
              <a:lstStyle/>
              <a:p>
                <a:pPr>
                  <a:defRPr sz="800" spc="50">
                    <a:latin typeface="Arial"/>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Lit>
              <c:ptCount val="4"/>
              <c:pt idx="0">
                <c:v>2014</c:v>
              </c:pt>
              <c:pt idx="1">
                <c:v>2013</c:v>
              </c:pt>
              <c:pt idx="2">
                <c:v>2012</c:v>
              </c:pt>
              <c:pt idx="3">
                <c:v>2011</c:v>
              </c:pt>
            </c:strLit>
          </c:cat>
          <c:val>
            <c:numLit>
              <c:formatCode>General</c:formatCode>
              <c:ptCount val="4"/>
              <c:pt idx="0">
                <c:v>0.142857</c:v>
              </c:pt>
              <c:pt idx="1">
                <c:v>0.285714</c:v>
              </c:pt>
              <c:pt idx="2">
                <c:v>0.142857</c:v>
              </c:pt>
              <c:pt idx="3">
                <c:v>0.428571</c:v>
              </c:pt>
            </c:numLit>
          </c:val>
          <c:extLst>
            <c:ext xmlns:c14="http://schemas.microsoft.com/office/drawing/2007/8/2/chart" uri="{6F2FDCE9-48DA-4B69-8628-5D25D57E5C99}">
              <c14:invertSolidFillFmt>
                <c14:spPr xmlns:c14="http://schemas.microsoft.com/office/drawing/2007/8/2/chart">
                  <a:solidFill>
                    <a:srgbClr val="FFFFFF"/>
                  </a:solidFill>
                  <a:ln>
                    <a:solidFill>
                      <a:srgbClr val="0099AA"/>
                    </a:solidFill>
                  </a:ln>
                </c14:spPr>
              </c14:invertSolidFillFmt>
            </c:ext>
            <c:ext xmlns:c16="http://schemas.microsoft.com/office/drawing/2014/chart" uri="{C3380CC4-5D6E-409C-BE32-E72D297353CC}">
              <c16:uniqueId val="{00000000-8C77-4940-A04B-DA6D4581BC03}"/>
            </c:ext>
          </c:extLst>
          <c:dPt>
            <c:idx val="0"/>
            <c:invertIfNegative val="0"/>
            <c:bubble3D val="0"/>
            <c:spPr>
              <a:solidFill>
                <a:srgbClr val="dddddd"/>
              </a:solidFill>
              <a:ln>
                <a:noFill/>
              </a:ln>
            </c:spPr>
          </c:dPt>
          <c:dPt>
            <c:idx val="1"/>
            <c:invertIfNegative val="0"/>
            <c:bubble3D val="0"/>
            <c:spPr>
              <a:solidFill>
                <a:srgbClr val="f9b590"/>
              </a:solidFill>
              <a:ln>
                <a:noFill/>
              </a:ln>
            </c:spPr>
          </c:dPt>
          <c:dPt>
            <c:idx val="2"/>
            <c:invertIfNegative val="0"/>
            <c:bubble3D val="0"/>
            <c:spPr>
              <a:solidFill>
                <a:srgbClr val="b6b1d4"/>
              </a:solidFill>
              <a:ln>
                <a:noFill/>
              </a:ln>
            </c:spPr>
          </c:dPt>
          <c:dPt>
            <c:idx val="3"/>
            <c:invertIfNegative val="0"/>
            <c:bubble3D val="0"/>
            <c:spPr>
              <a:solidFill>
                <a:srgbClr val="e58977"/>
              </a:solidFill>
              <a:ln>
                <a:noFill/>
              </a:ln>
            </c:spPr>
          </c:dPt>
        </c:ser>
        <c:dLbls>
          <c:showLegendKey val="0"/>
          <c:showVal val="0"/>
          <c:showCatName val="0"/>
          <c:showSerName val="0"/>
          <c:showPercent val="0"/>
          <c:showBubbleSize val="0"/>
        </c:dLbls>
        <c:gapWidth val="162"/>
        <c:axId val="54877568"/>
        <c:axId val="46285952"/>
      </c:barChart>
      <c:catAx>
        <c:axId val="54877568"/>
        <c:scaling>
          <c:orientation val="maxMin"/>
        </c:scaling>
        <c:delete val="0"/>
        <c:axPos val="l"/>
        <c:numFmt formatCode="General" sourceLinked="0"/>
        <c:majorTickMark val="out"/>
        <c:minorTickMark val="none"/>
        <c:tickLblPos val="nextTo"/>
        <c:spPr>
          <a:noFill/>
          <a:ln>
            <a:solidFill>
              <a:srgbClr val="DDDDDD"/>
            </a:solidFill>
          </a:ln>
        </c:spPr>
        <c:txPr>
          <a:bodyPr/>
          <a:lstStyle/>
          <a:p>
            <a:pPr>
              <a:defRPr sz="1200" spc="50"/>
            </a:pPr>
            <a:endParaRPr lang="sv-SE"/>
          </a:p>
        </c:txPr>
        <c:crossAx val="46285952"/>
        <c:crosses val="autoZero"/>
        <c:auto val="1"/>
        <c:lblAlgn val="ctr"/>
        <c:lblOffset val="100"/>
        <c:noMultiLvlLbl val="0"/>
      </c:catAx>
      <c:valAx>
        <c:axId val="46285952"/>
        <c:scaling>
          <c:orientation val="minMax"/>
          <c:max val="1"/>
          <c:min val="0"/>
        </c:scaling>
        <c:delete val="0"/>
        <c:axPos val="b"/>
        <c:majorGridlines>
          <c:spPr>
            <a:ln>
              <a:solidFill>
                <a:srgbClr val="DDDDDD"/>
              </a:solidFill>
            </a:ln>
            <a:effectLst/>
          </c:spPr>
        </c:majorGridlines>
        <c:numFmt sourceLinked="0" formatCode="0%;0%"/>
        <c:majorTickMark val="out"/>
        <c:minorTickMark val="none"/>
        <c:tickLblPos val="nextTo"/>
        <c:spPr>
          <a:noFill/>
          <a:ln>
            <a:noFill/>
          </a:ln>
        </c:spPr>
        <c:txPr>
          <a:bodyPr/>
          <a:lstStyle/>
          <a:p>
            <a:pPr>
              <a:defRPr sz="1000" spc="50">
                <a:solidFill>
                  <a:schemeClr val="tx1">
                    <a:lumMod val="166234"/>
                  </a:schemeClr>
                </a:solidFill>
              </a:defRPr>
            </a:pPr>
            <a:endParaRPr lang="sv-SE"/>
          </a:p>
        </c:txPr>
        <c:crossAx val="54877568"/>
        <c:crosses val="max"/>
        <c:crossBetween val="between"/>
      </c:valAx>
      <c:spPr>
        <a:noFill/>
      </c:spPr>
    </c:plotArea>
    <c:plotVisOnly val="1"/>
    <c:dispBlanksAs val="zero"/>
    <c:showDLblsOverMax val="1"/>
  </c:chart>
  <c:spPr>
    <a:noFill/>
    <a:ln>
      <a:noFill/>
    </a:ln>
  </c:spPr>
</c:chartSpace>
</file>

<file path=ppt/slides/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1"/>
  <c:style val="2"/>
  <c:chart>
    <c:title>
      <c:tx>
        <c:rich>
          <a:bodyPr/>
          <a:lstStyle/>
          <a:p>
            <a:pPr>
              <a:defRPr sz="1100" b="0" spc="50"/>
            </a:pPr>
            <a:r>
              <a:t>Barnets kön</a:t>
            </a:r>
          </a:p>
        </c:rich>
      </c:tx>
      <c:layout/>
      <c:overlay val="0"/>
    </c:title>
    <c:plotArea>
      <c:layout/>
      <c:barChart>
        <c:barDir val="col"/>
        <c:grouping val="clustered"/>
        <c:varyColors val="1"/>
        <c:ser>
          <c:idx val="0"/>
          <c:order val="0"/>
          <c:tx>
            <c:v>Är barnet en flicka eller pojke?</c:v>
          </c:tx>
          <c:spPr>
            <a:solidFill>
              <a:srgbClr val="0099aa"/>
            </a:solidFill>
            <a:ln>
              <a:solidFill>
                <a:srgbClr val="0099aa"/>
              </a:solidFill>
            </a:ln>
          </c:spPr>
          <c:invertIfNegative val="1"/>
          <c:dLbls>
            <c:numFmt sourceLinked="0" formatCode="0%;0%"/>
            <c:spPr>
              <a:noFill/>
              <a:ln>
                <a:noFill/>
              </a:ln>
              <a:effectLst/>
            </c:spPr>
            <c:txPr>
              <a:bodyPr/>
              <a:lstStyle/>
              <a:p>
                <a:pPr>
                  <a:defRPr sz="800" spc="50">
                    <a:latin typeface="Arial"/>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Lit>
              <c:ptCount val="2"/>
              <c:pt idx="0">
                <c:v>Flicka</c:v>
              </c:pt>
              <c:pt idx="1">
                <c:v>Pojke</c:v>
              </c:pt>
            </c:strLit>
          </c:cat>
          <c:val>
            <c:numLit>
              <c:formatCode>General</c:formatCode>
              <c:ptCount val="2"/>
              <c:pt idx="0">
                <c:v>0.642857</c:v>
              </c:pt>
              <c:pt idx="1">
                <c:v>0.357143</c:v>
              </c:pt>
            </c:numLit>
          </c:val>
          <c:extLst>
            <c:ext xmlns:c14="http://schemas.microsoft.com/office/drawing/2007/8/2/chart" uri="{6F2FDCE9-48DA-4B69-8628-5D25D57E5C99}">
              <c14:invertSolidFillFmt>
                <c14:spPr xmlns:c14="http://schemas.microsoft.com/office/drawing/2007/8/2/chart">
                  <a:solidFill>
                    <a:srgbClr val="FFFFFF"/>
                  </a:solidFill>
                  <a:ln>
                    <a:solidFill>
                      <a:srgbClr val="0099AA"/>
                    </a:solidFill>
                  </a:ln>
                </c14:spPr>
              </c14:invertSolidFillFmt>
            </c:ext>
            <c:ext xmlns:c16="http://schemas.microsoft.com/office/drawing/2014/chart" uri="{C3380CC4-5D6E-409C-BE32-E72D297353CC}">
              <c16:uniqueId val="{00000000-8C77-4940-A04B-DA6D4581BC03}"/>
            </c:ext>
          </c:extLst>
          <c:dPt>
            <c:idx val="0"/>
            <c:invertIfNegative val="0"/>
            <c:bubble3D val="0"/>
            <c:spPr>
              <a:solidFill>
                <a:srgbClr val="0099aa"/>
              </a:solidFill>
              <a:ln>
                <a:noFill/>
              </a:ln>
            </c:spPr>
          </c:dPt>
          <c:dPt>
            <c:idx val="1"/>
            <c:invertIfNegative val="0"/>
            <c:bubble3D val="0"/>
            <c:spPr>
              <a:solidFill>
                <a:srgbClr val="dddddd"/>
              </a:solidFill>
              <a:ln>
                <a:noFill/>
              </a:ln>
            </c:spPr>
          </c:dPt>
        </c:ser>
        <c:dLbls>
          <c:showLegendKey val="0"/>
          <c:showVal val="0"/>
          <c:showCatName val="0"/>
          <c:showSerName val="0"/>
          <c:showPercent val="0"/>
          <c:showBubbleSize val="0"/>
        </c:dLbls>
        <c:gapWidth val="162"/>
        <c:axId val="54877568"/>
        <c:axId val="46285952"/>
      </c:barChart>
      <c:catAx>
        <c:axId val="54877568"/>
        <c:scaling>
          <c:orientation val="maxMin"/>
        </c:scaling>
        <c:delete val="0"/>
        <c:axPos val="l"/>
        <c:numFmt formatCode="General" sourceLinked="0"/>
        <c:majorTickMark val="out"/>
        <c:minorTickMark val="none"/>
        <c:tickLblPos val="nextTo"/>
        <c:spPr>
          <a:noFill/>
          <a:ln>
            <a:solidFill>
              <a:srgbClr val="DDDDDD"/>
            </a:solidFill>
          </a:ln>
        </c:spPr>
        <c:txPr>
          <a:bodyPr/>
          <a:lstStyle/>
          <a:p>
            <a:pPr>
              <a:defRPr sz="1200" spc="50"/>
            </a:pPr>
            <a:endParaRPr lang="sv-SE"/>
          </a:p>
        </c:txPr>
        <c:crossAx val="46285952"/>
        <c:crosses val="autoZero"/>
        <c:auto val="1"/>
        <c:lblAlgn val="ctr"/>
        <c:lblOffset val="100"/>
        <c:noMultiLvlLbl val="0"/>
      </c:catAx>
      <c:valAx>
        <c:axId val="46285952"/>
        <c:scaling>
          <c:orientation val="minMax"/>
          <c:max val="1"/>
          <c:min val="0"/>
        </c:scaling>
        <c:delete val="0"/>
        <c:axPos val="b"/>
        <c:majorGridlines>
          <c:spPr>
            <a:ln>
              <a:solidFill>
                <a:srgbClr val="DDDDDD"/>
              </a:solidFill>
            </a:ln>
            <a:effectLst/>
          </c:spPr>
        </c:majorGridlines>
        <c:numFmt sourceLinked="0" formatCode="0%;0%"/>
        <c:majorTickMark val="out"/>
        <c:minorTickMark val="none"/>
        <c:tickLblPos val="nextTo"/>
        <c:spPr>
          <a:noFill/>
          <a:ln>
            <a:noFill/>
          </a:ln>
        </c:spPr>
        <c:txPr>
          <a:bodyPr/>
          <a:lstStyle/>
          <a:p>
            <a:pPr>
              <a:defRPr sz="1000" spc="50">
                <a:solidFill>
                  <a:schemeClr val="tx1">
                    <a:lumMod val="166234"/>
                  </a:schemeClr>
                </a:solidFill>
              </a:defRPr>
            </a:pPr>
            <a:endParaRPr lang="sv-SE"/>
          </a:p>
        </c:txPr>
        <c:crossAx val="54877568"/>
        <c:crosses val="max"/>
        <c:crossBetween val="between"/>
      </c:valAx>
      <c:spPr>
        <a:noFill/>
      </c:spPr>
    </c:plotArea>
    <c:plotVisOnly val="1"/>
    <c:dispBlanksAs val="zero"/>
    <c:showDLblsOverMax val="1"/>
  </c:chart>
  <c:spPr>
    <a:noFill/>
    <a:ln>
      <a:noFill/>
    </a:ln>
  </c:spPr>
</c:chartSpace>
</file>

<file path=ppt/slides/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sv-SE"/>
  <c:roundedCorners val="1"/>
  <c:style val="2"/>
  <c:chart>
    <c:title>
      <c:tx>
        <c:rich>
          <a:bodyPr/>
          <a:lstStyle/>
          <a:p>
            <a:pPr>
              <a:defRPr sz="1100" b="0" spc="50"/>
            </a:pPr>
            <a:r>
              <a:t>Respondentens kön</a:t>
            </a:r>
          </a:p>
        </c:rich>
      </c:tx>
      <c:layout/>
      <c:overlay val="0"/>
    </c:title>
    <c:plotArea>
      <c:layout/>
      <c:barChart>
        <c:barDir val="col"/>
        <c:grouping val="clustered"/>
        <c:varyColors val="1"/>
        <c:ser>
          <c:idx val="0"/>
          <c:order val="0"/>
          <c:tx>
            <c:v>Vilket är ditt kön?</c:v>
          </c:tx>
          <c:spPr>
            <a:solidFill>
              <a:srgbClr val="0099aa"/>
            </a:solidFill>
            <a:ln>
              <a:solidFill>
                <a:srgbClr val="0099aa"/>
              </a:solidFill>
            </a:ln>
          </c:spPr>
          <c:invertIfNegative val="1"/>
          <c:dLbls>
            <c:numFmt sourceLinked="0" formatCode="0%;0%"/>
            <c:spPr>
              <a:noFill/>
              <a:ln>
                <a:noFill/>
              </a:ln>
              <a:effectLst/>
            </c:spPr>
            <c:txPr>
              <a:bodyPr/>
              <a:lstStyle/>
              <a:p>
                <a:pPr>
                  <a:defRPr sz="800" spc="50">
                    <a:latin typeface="Arial"/>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Lit>
              <c:ptCount val="2"/>
              <c:pt idx="0">
                <c:v>Kvinna</c:v>
              </c:pt>
              <c:pt idx="1">
                <c:v>Man</c:v>
              </c:pt>
            </c:strLit>
          </c:cat>
          <c:val>
            <c:numLit>
              <c:formatCode>General</c:formatCode>
              <c:ptCount val="2"/>
              <c:pt idx="0">
                <c:v>0.928571</c:v>
              </c:pt>
              <c:pt idx="1">
                <c:v>0.071429</c:v>
              </c:pt>
            </c:numLit>
          </c:val>
          <c:extLst>
            <c:ext xmlns:c14="http://schemas.microsoft.com/office/drawing/2007/8/2/chart" uri="{6F2FDCE9-48DA-4B69-8628-5D25D57E5C99}">
              <c14:invertSolidFillFmt>
                <c14:spPr xmlns:c14="http://schemas.microsoft.com/office/drawing/2007/8/2/chart">
                  <a:solidFill>
                    <a:srgbClr val="FFFFFF"/>
                  </a:solidFill>
                  <a:ln>
                    <a:solidFill>
                      <a:srgbClr val="0099AA"/>
                    </a:solidFill>
                  </a:ln>
                </c14:spPr>
              </c14:invertSolidFillFmt>
            </c:ext>
            <c:ext xmlns:c16="http://schemas.microsoft.com/office/drawing/2014/chart" uri="{C3380CC4-5D6E-409C-BE32-E72D297353CC}">
              <c16:uniqueId val="{00000000-8C77-4940-A04B-DA6D4581BC03}"/>
            </c:ext>
          </c:extLst>
          <c:dPt>
            <c:idx val="0"/>
            <c:invertIfNegative val="0"/>
            <c:bubble3D val="0"/>
            <c:spPr>
              <a:solidFill>
                <a:srgbClr val="0099aa"/>
              </a:solidFill>
              <a:ln>
                <a:noFill/>
              </a:ln>
            </c:spPr>
          </c:dPt>
          <c:dPt>
            <c:idx val="1"/>
            <c:invertIfNegative val="0"/>
            <c:bubble3D val="0"/>
            <c:spPr>
              <a:solidFill>
                <a:srgbClr val="dddddd"/>
              </a:solidFill>
              <a:ln>
                <a:noFill/>
              </a:ln>
            </c:spPr>
          </c:dPt>
        </c:ser>
        <c:dLbls>
          <c:showLegendKey val="0"/>
          <c:showVal val="0"/>
          <c:showCatName val="0"/>
          <c:showSerName val="0"/>
          <c:showPercent val="0"/>
          <c:showBubbleSize val="0"/>
        </c:dLbls>
        <c:gapWidth val="162"/>
        <c:axId val="54877568"/>
        <c:axId val="46285952"/>
      </c:barChart>
      <c:catAx>
        <c:axId val="54877568"/>
        <c:scaling>
          <c:orientation val="maxMin"/>
        </c:scaling>
        <c:delete val="0"/>
        <c:axPos val="l"/>
        <c:numFmt formatCode="General" sourceLinked="0"/>
        <c:majorTickMark val="out"/>
        <c:minorTickMark val="none"/>
        <c:tickLblPos val="nextTo"/>
        <c:spPr>
          <a:noFill/>
          <a:ln>
            <a:solidFill>
              <a:srgbClr val="DDDDDD"/>
            </a:solidFill>
          </a:ln>
        </c:spPr>
        <c:txPr>
          <a:bodyPr/>
          <a:lstStyle/>
          <a:p>
            <a:pPr>
              <a:defRPr sz="1200" spc="50"/>
            </a:pPr>
            <a:endParaRPr lang="sv-SE"/>
          </a:p>
        </c:txPr>
        <c:crossAx val="46285952"/>
        <c:crosses val="autoZero"/>
        <c:auto val="1"/>
        <c:lblAlgn val="ctr"/>
        <c:lblOffset val="100"/>
        <c:noMultiLvlLbl val="0"/>
      </c:catAx>
      <c:valAx>
        <c:axId val="46285952"/>
        <c:scaling>
          <c:orientation val="minMax"/>
          <c:max val="1"/>
          <c:min val="0"/>
        </c:scaling>
        <c:delete val="0"/>
        <c:axPos val="b"/>
        <c:majorGridlines>
          <c:spPr>
            <a:ln>
              <a:solidFill>
                <a:srgbClr val="DDDDDD"/>
              </a:solidFill>
            </a:ln>
            <a:effectLst/>
          </c:spPr>
        </c:majorGridlines>
        <c:numFmt sourceLinked="0" formatCode="0%;0%"/>
        <c:majorTickMark val="out"/>
        <c:minorTickMark val="none"/>
        <c:tickLblPos val="nextTo"/>
        <c:spPr>
          <a:noFill/>
          <a:ln>
            <a:noFill/>
          </a:ln>
        </c:spPr>
        <c:txPr>
          <a:bodyPr/>
          <a:lstStyle/>
          <a:p>
            <a:pPr>
              <a:defRPr sz="1000" spc="50">
                <a:solidFill>
                  <a:schemeClr val="tx1">
                    <a:lumMod val="166234"/>
                  </a:schemeClr>
                </a:solidFill>
              </a:defRPr>
            </a:pPr>
            <a:endParaRPr lang="sv-SE"/>
          </a:p>
        </c:txPr>
        <c:crossAx val="54877568"/>
        <c:crosses val="max"/>
        <c:crossBetween val="between"/>
      </c:valAx>
      <c:spPr>
        <a:noFill/>
      </c:spPr>
    </c:plotArea>
    <c:plotVisOnly val="1"/>
    <c:dispBlanksAs val="zero"/>
    <c:showDLblsOverMax val="1"/>
  </c:chart>
  <c:spPr>
    <a:noFill/>
    <a:ln>
      <a:noFill/>
    </a:ln>
  </c:spPr>
</c:chartSpace>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Om undersökningen</a:t>
              </a:r>
            </a:p>
          </p:txBody>
        </p:sp>
      </p:grpSp>
      <p:sp>
        <p:nvSpPr>
          <p:cNvPr id="19" name="Title2Left"/>
          <p:cNvSpPr txBox="1"/>
          <p:nvPr/>
        </p:nvSpPr>
        <p:spPr>
          <a:xfrm>
            <a:off x="550606" y="935998"/>
            <a:ext cx="8815336" cy="5280075"/>
          </a:xfrm>
          <a:prstGeom prst="rect">
            <a:avLst/>
          </a:prstGeom>
          <a:noFill/>
        </p:spPr>
        <p:txBody>
          <a:bodyPr vertOverflow="clip" wrap="square" lIns="0" tIns="0" rIns="0" bIns="0" rtlCol="0" anchor="t"/>
          <a:lstStyle/>
          <a:p>
            <a:r>
              <a:rPr lang="en-GB" sz="1400" spc="50" noProof="1">
                <a:solidFill>
                  <a:schemeClr val="tx1">
                    <a:lumMod val="75000"/>
                    <a:lumOff val="25000"/>
                  </a:schemeClr>
                </a:solidFill>
              </a:rPr>
              <a:t>För första gången görs en regiongemensam enkät i förskola/familjedaghem. Undersökningen innefattar samtliga medlemskommuner i GR. Undersökningen vänder sig till vårdnadshavare som har sitt barn i förskola/familjedaghem.</a:t>
            </a:r>
            <a:br/>
            <a:br/>
            <a:r>
              <a:rPr lang="en-GB" sz="1400" spc="50" noProof="1">
                <a:solidFill>
                  <a:schemeClr val="tx1">
                    <a:lumMod val="75000"/>
                    <a:lumOff val="25000"/>
                  </a:schemeClr>
                </a:solidFill>
              </a:rPr>
              <a:t>Metod</a:t>
            </a:r>
            <a:br/>
            <a:r>
              <a:rPr lang="en-GB" sz="1400" spc="50" noProof="1">
                <a:solidFill>
                  <a:schemeClr val="tx1">
                    <a:lumMod val="75000"/>
                    <a:lumOff val="25000"/>
                  </a:schemeClr>
                </a:solidFill>
              </a:rPr>
              <a:t>Vårdnadshavarna har bedömt sin förskola/familjedaghem på 14 områden hämtade från förskolans läroplan. Bedömningen görs på en sjugradig skala - där 1 betyder Otillräcklig och 7 betyder Utmärkt. Varje område har också beskrivningar av vad som ska vara uppfyllt för att t.ex. betyget Utmärkt ska ges. </a:t>
            </a:r>
            <a:br/>
            <a:r>
              <a:rPr lang="en-GB" sz="1400" spc="50" noProof="1">
                <a:solidFill>
                  <a:schemeClr val="tx1">
                    <a:lumMod val="75000"/>
                    <a:lumOff val="25000"/>
                  </a:schemeClr>
                </a:solidFill>
              </a:rPr>
              <a:t>Svaren har kunnat ges antingen i en webbenkät eller i en pappersenkät. Vårdnadshavare till samtliga barn i förskolan har fått en inbjudan att delta antingen via E-post eller via en inbjudan i barnets fack i skolan. Pappersenkät som påminnelse har även skickats hem till barnets bokföringsadress. Enkäten kunde besvaras mellan 7 november och 9 december 2016.</a:t>
            </a:r>
            <a:br/>
            <a:r>
              <a:rPr lang="en-GB" sz="1400" spc="50" noProof="1">
                <a:solidFill>
                  <a:schemeClr val="tx1">
                    <a:lumMod val="75000"/>
                    <a:lumOff val="25000"/>
                  </a:schemeClr>
                </a:solidFill>
              </a:rPr>
              <a:t>Resultat i denna rapport jämförs endast med kommunala verksamheter i Göteborgs stad.</a:t>
            </a:r>
            <a:br/>
            <a:br/>
            <a:r>
              <a:rPr lang="en-GB" sz="1400" spc="50" noProof="1">
                <a:solidFill>
                  <a:schemeClr val="tx1">
                    <a:lumMod val="75000"/>
                    <a:lumOff val="25000"/>
                  </a:schemeClr>
                </a:solidFill>
              </a:rPr>
              <a:t>Redovisning och beräkningar </a:t>
            </a:r>
            <a:br/>
            <a:r>
              <a:rPr lang="en-GB" sz="1400" spc="50" noProof="1">
                <a:solidFill>
                  <a:schemeClr val="tx1">
                    <a:lumMod val="75000"/>
                    <a:lumOff val="25000"/>
                  </a:schemeClr>
                </a:solidFill>
              </a:rPr>
              <a:t>Redovisning sker inledningsvis per frågeområde - där frågor som analytiskt hör ihop redovisas sammanslaget. Övriga redovisningar sker fråga för fråga. </a:t>
            </a:r>
            <a:br/>
            <a:r>
              <a:rPr lang="en-GB" sz="1400" spc="50" noProof="1">
                <a:solidFill>
                  <a:schemeClr val="tx1">
                    <a:lumMod val="75000"/>
                    <a:lumOff val="25000"/>
                  </a:schemeClr>
                </a:solidFill>
              </a:rPr>
              <a:t>Tre olika typer av resultatvärden redovisas i rapporten: </a:t>
            </a:r>
            <a:br/>
            <a:r>
              <a:rPr lang="en-GB" sz="1400" spc="50" noProof="1">
                <a:solidFill>
                  <a:schemeClr val="tx1">
                    <a:lumMod val="75000"/>
                    <a:lumOff val="25000"/>
                  </a:schemeClr>
                </a:solidFill>
              </a:rPr>
              <a:t>- antal och andel som valt respektive svarsalternativ </a:t>
            </a:r>
            <a:br/>
            <a:r>
              <a:rPr lang="en-GB" sz="1400" spc="50" noProof="1">
                <a:solidFill>
                  <a:schemeClr val="tx1">
                    <a:lumMod val="75000"/>
                    <a:lumOff val="25000"/>
                  </a:schemeClr>
                </a:solidFill>
              </a:rPr>
              <a:t>- andel positiva - sammanslagning av de två "bästa" svarsalternativen (6 och 7). </a:t>
            </a:r>
            <a:br/>
            <a:r>
              <a:rPr lang="en-GB" sz="1400" spc="50" noProof="1">
                <a:solidFill>
                  <a:schemeClr val="tx1">
                    <a:lumMod val="75000"/>
                    <a:lumOff val="25000"/>
                  </a:schemeClr>
                </a:solidFill>
              </a:rPr>
              <a:t>- medelvärde - ett genomsnitt av alla svar per fråga. Personer som svarat Vet ej exkluderas från denna beräkning.</a:t>
            </a:r>
          </a:p>
        </p:txBody>
      </p:sp>
      <p:cxnSp>
        <p:nvCxnSpPr>
          <p:cNvPr id="5" name="Rak koppling 4"/>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5000" name="BodyContent"/>
          <p:cNvGrpSpPr/>
          <p:nvPr/>
        </p:nvGrpSpPr>
        <p:grpSpPr>
          <a:xfrm>
            <a:off x="720000" y="3135600"/>
            <a:ext cx="8460000" cy="4356000"/>
            <a:chOff x="720000" y="3135600"/>
            <a:chExt cx="8460000" cy="4356000"/>
          </a:xfrm>
        </p:grpSpPr>
        <p:graphicFrame>
          <p:nvGraphicFramePr>
            <p:cNvPr id="5002" name="BodyContentTable"/>
            <p:cNvGraphicFramePr>
              <a:graphicFrameLocks/>
            </p:cNvGraphicFramePr>
            <p:nvPr/>
          </p:nvGraphicFramePr>
          <p:xfrm>
            <a:off x="720000" y="3135600"/>
            <a:ext cx="8460000" cy="4356000"/>
          </p:xfrm>
          <a:graphic>
            <a:graphicData uri="http://schemas.openxmlformats.org/drawingml/2006/table">
              <a:tbl>
                <a:tblPr>
</a:tblPr>
                <a:tblGrid>
                  <a:gridCol w="8460000"/>
                </a:tblGrid>
                <a:tr h="0">
                  <a:tc>
                    <a:txBody>
                      <a:bodyPr/>
                      <a:lstStyle/>
                      <a:p>
                        <a:pPr fontAlgn="ctr" algn="ctr"/>
                      </a:p>
                    </a:txBody>
                    <a:tcPr marL="0" marR="0" marT="0" marB="0">
                      <a:lnL>
                        <a:noFill/>
                      </a:lnL>
                      <a:lnR>
                        <a:noFill/>
                      </a:lnR>
                      <a:lnT>
                        <a:noFill/>
                      </a:lnT>
                      <a:lnB>
                        <a:noFill/>
                      </a:lnB>
                    </a:tcPr>
                  </a:tc>
                </a:tr>
              </a:tbl>
            </a:graphicData>
          </a:graphic>
        </p:graphicFrame>
      </p:grpSp>
    </p:spTree>
    <p:extLst>
      <p:ext uri="{BB962C8B-B14F-4D97-AF65-F5344CB8AC3E}">
        <p14:creationId xmlns:p14="http://schemas.microsoft.com/office/powerpoint/2010/main" val="2722693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Jämförelsevärde per frågeområde</a:t>
              </a:r>
            </a:p>
          </p:txBody>
        </p:sp>
      </p:grpSp>
      <p:sp>
        <p:nvSpPr>
          <p:cNvPr id="19" name="Title2Left"/>
          <p:cNvSpPr txBox="1"/>
          <p:nvPr/>
        </p:nvSpPr>
        <p:spPr>
          <a:xfrm>
            <a:off x="720000" y="765899"/>
            <a:ext cx="8645942" cy="920858"/>
          </a:xfrm>
          <a:prstGeom prst="rect">
            <a:avLst/>
          </a:prstGeom>
          <a:noFill/>
        </p:spPr>
        <p:txBody>
          <a:bodyPr vertOverflow="clip" wrap="square" lIns="0" tIns="0" rIns="0" bIns="0" rtlCol="0" anchor="t"/>
          <a:lstStyle/>
          <a:p>
            <a:pPr algn="l"/>
            <a:r>
              <a:rPr lang="en-GB" sz="1400" spc="50" noProof="1">
                <a:solidFill>
                  <a:schemeClr val="tx1">
                    <a:lumMod val="75000"/>
                    <a:lumOff val="25000"/>
                  </a:schemeClr>
                </a:solidFill>
              </a:rPr>
              <a:t>Frågorna har slagits samman i fem frågeområden. Nedan visas medelvärdet för varje område.</a:t>
            </a:r>
            <a:br/>
            <a:r>
              <a:rPr lang="en-GB" sz="1400" spc="50" noProof="1">
                <a:solidFill>
                  <a:schemeClr val="tx1">
                    <a:lumMod val="75000"/>
                    <a:lumOff val="25000"/>
                  </a:schemeClr>
                </a:solidFill>
              </a:rPr>
              <a:t>Jämförelse görs mellan det egna värdet, stadsdelens och kommunens totalvärde samt det sammanslagna värdet för GR i mätningen.</a:t>
            </a:r>
            <a:br>
              <a:rPr dirty="0"/>
            </a:br>
            <a:br>
              <a:rPr dirty="0"/>
            </a:br>
            <a:br>
              <a:rPr sz="1400" dirty="0">
                <a:solidFill>
                  <a:schemeClr val="tx1">
                    <a:lumMod val="75000"/>
                    <a:lumOff val="25000"/>
                  </a:schemeClr>
                </a:solidFill>
              </a:rPr>
            </a:br>
            <a:endParaRPr sz="1400" dirty="0">
              <a:solidFill>
                <a:schemeClr val="tx1">
                  <a:lumMod val="75000"/>
                  <a:lumOff val="25000"/>
                </a:schemeClr>
              </a:solidFill>
            </a:endParaRPr>
          </a:p>
        </p:txBody>
      </p:sp>
      <p:grpSp>
        <p:nvGrpSpPr>
          <p:cNvPr id="70" name="Footer"/>
          <p:cNvGrpSpPr/>
          <p:nvPr/>
        </p:nvGrpSpPr>
        <p:grpSpPr>
          <a:xfrm>
            <a:off x="108000" y="6360125"/>
            <a:ext cx="9507948" cy="396000"/>
            <a:chOff x="108000" y="6372000"/>
            <a:chExt cx="9507948" cy="396000"/>
          </a:xfrm>
        </p:grpSpPr>
        <p:sp>
          <p:nvSpPr>
            <p:cNvPr id="71" name="FooterRight"/>
            <p:cNvSpPr txBox="1"/>
            <p:nvPr/>
          </p:nvSpPr>
          <p:spPr>
            <a:xfrm>
              <a:off x="108000" y="6372000"/>
              <a:ext cx="9507948" cy="396000"/>
            </a:xfrm>
            <a:prstGeom prst="rect">
              <a:avLst/>
            </a:prstGeom>
            <a:noFill/>
          </p:spPr>
          <p:txBody>
            <a:bodyPr vertOverflow="clip" wrap="square" lIns="0" tIns="0" rIns="0" bIns="0" rtlCol="0" anchor="b"/>
            <a:lstStyle/>
            <a:p>
              <a:pPr algn="r"/>
              <a:r>
                <a:rPr lang="en-GB" sz="1050" spc="50" noProof="1">
                  <a:solidFill>
                    <a:schemeClr val="tx1">
                      <a:lumMod val="249351"/>
                    </a:schemeClr>
                  </a:solidFill>
                </a:rPr>
                <a:t>Rapporten gäller </a:t>
              </a:r>
              <a:r>
                <a:rPr lang="en-GB" sz="1050" spc="50" noProof="1">
                  <a:solidFill>
                    <a:schemeClr val="tx1">
                      <a:lumMod val="249351"/>
                    </a:schemeClr>
                  </a:solidFill>
                </a:rPr>
                <a:t>Sanatoriegatan 90 förskola</a:t>
              </a:r>
              <a:br/>
              <a:r>
                <a:rPr lang="en-GB" sz="1050" spc="50" noProof="1">
                  <a:solidFill>
                    <a:schemeClr val="tx1">
                      <a:lumMod val="249351"/>
                    </a:schemeClr>
                  </a:solidFill>
                </a:rPr>
                <a:t>och bygger på svar från </a:t>
              </a:r>
              <a:r>
                <a:rPr lang="en-GB" sz="1050" spc="50" noProof="1">
                  <a:solidFill>
                    <a:schemeClr val="tx1">
                      <a:lumMod val="249351"/>
                    </a:schemeClr>
                  </a:solidFill>
                </a:rPr>
                <a:t>14</a:t>
              </a:r>
              <a:r>
                <a:rPr lang="en-GB" sz="1050" spc="50" noProof="1">
                  <a:solidFill>
                    <a:schemeClr val="tx1">
                      <a:lumMod val="249351"/>
                    </a:schemeClr>
                  </a:solidFill>
                </a:rPr>
                <a:t> vårdnadshavare av </a:t>
              </a:r>
              <a:r>
                <a:rPr lang="en-GB" sz="1050" spc="50" noProof="1">
                  <a:solidFill>
                    <a:schemeClr val="tx1">
                      <a:lumMod val="249351"/>
                    </a:schemeClr>
                  </a:solidFill>
                </a:rPr>
                <a:t>16</a:t>
              </a:r>
              <a:r>
                <a:rPr lang="en-GB" sz="1050" spc="50" noProof="1">
                  <a:solidFill>
                    <a:schemeClr val="tx1">
                      <a:lumMod val="249351"/>
                    </a:schemeClr>
                  </a:solidFill>
                </a:rPr>
                <a:t> möjliga, alltså </a:t>
              </a:r>
              <a:r>
                <a:rPr lang="en-GB" sz="1050" spc="50" noProof="1">
                  <a:solidFill>
                    <a:schemeClr val="tx1">
                      <a:lumMod val="249351"/>
                    </a:schemeClr>
                  </a:solidFill>
                </a:rPr>
                <a:t>87.5%</a:t>
              </a:r>
              <a:br/>
              <a:br>
                <a:rPr sz="1400" dirty="0"/>
              </a:br>
              <a:endParaRPr sz="1400" dirty="0"/>
            </a:p>
          </p:txBody>
        </p:sp>
      </p:grpSp>
      <p:grpSp>
        <p:nvGrpSpPr>
          <p:cNvPr id="30" name="Title2"/>
          <p:cNvGrpSpPr/>
          <p:nvPr/>
        </p:nvGrpSpPr>
        <p:grpSpPr>
          <a:xfrm>
            <a:off x="720000" y="936000"/>
            <a:ext cx="8460000" cy="360000"/>
            <a:chOff x="720000" y="936000"/>
            <a:chExt cx="8460000" cy="360000"/>
          </a:xfrm>
        </p:grpSpPr>
        <p:sp>
          <p:nvSpPr>
            <p:cNvPr id="31" name="Title2Center"/>
            <p:cNvSpPr txBox="1"/>
            <p:nvPr/>
          </p:nvSpPr>
          <p:spPr>
            <a:xfrm>
              <a:off x="3540000" y="936000"/>
              <a:ext cx="2820000" cy="360000"/>
            </a:xfrm>
            <a:prstGeom prst="rect">
              <a:avLst/>
            </a:prstGeom>
            <a:noFill/>
          </p:spPr>
          <p:txBody>
            <a:bodyPr vertOverflow="clip" wrap="square" lIns="0" tIns="0" rIns="0" bIns="0" rtlCol="0" anchor="t"/>
            <a:lstStyle/>
            <a:p>
              <a:pPr algn="ctr"/>
              <a:r>
                <a:rPr lang="en-GB" sz="1200" b="1" spc="50" noProof="1">
                  <a:solidFill>
                    <a:schemeClr val="tx2">
                      <a:lumMod val="250980"/>
                    </a:schemeClr>
                  </a:solidFill>
                </a:rPr>
                <a:t>⋅</a:t>
              </a:r>
            </a:p>
          </p:txBody>
        </p:sp>
      </p:grpSp>
      <p:grpSp>
        <p:nvGrpSpPr>
          <p:cNvPr id="60" name="BodyFooter"/>
          <p:cNvGrpSpPr/>
          <p:nvPr/>
        </p:nvGrpSpPr>
        <p:grpSpPr>
          <a:xfrm>
            <a:off x="720000" y="5514108"/>
            <a:ext cx="8460000" cy="896533"/>
            <a:chOff x="720000" y="5570465"/>
            <a:chExt cx="8460000" cy="297535"/>
          </a:xfrm>
        </p:grpSpPr>
        <p:sp>
          <p:nvSpPr>
            <p:cNvPr id="61" name="BodyFooterLeft"/>
            <p:cNvSpPr txBox="1"/>
            <p:nvPr/>
          </p:nvSpPr>
          <p:spPr>
            <a:xfrm>
              <a:off x="720000" y="5570465"/>
              <a:ext cx="8460000" cy="297535"/>
            </a:xfrm>
            <a:prstGeom prst="rect">
              <a:avLst/>
            </a:prstGeom>
            <a:noFill/>
          </p:spPr>
          <p:txBody>
            <a:bodyPr vertOverflow="clip" wrap="square" lIns="0" tIns="0" rIns="0" bIns="0" rtlCol="0" anchor="t"/>
            <a:lstStyle/>
            <a:p>
              <a:pPr algn="l"/>
              <a:br/>
              <a:r>
                <a:rPr lang="en-GB" sz="1200" i="1" spc="50" noProof="1">
                  <a:solidFill>
                    <a:schemeClr val="tx1">
                      <a:lumMod val="166234"/>
                    </a:schemeClr>
                  </a:solidFill>
                </a:rPr>
                <a:t>Se nästa sida för beskrivning av vilka frågor som tillhör respektive frågeområde.</a:t>
              </a:r>
              <a:br>
                <a:rPr dirty="0"/>
              </a:br>
              <a:br>
                <a:rPr dirty="0"/>
              </a:br>
            </a:p>
          </p:txBody>
        </p:sp>
      </p:grpSp>
      <p:grpSp>
        <p:nvGrpSpPr>
          <p:cNvPr id="5000" name="BodyContent"/>
          <p:cNvGrpSpPr/>
          <p:nvPr/>
        </p:nvGrpSpPr>
        <p:grpSpPr>
          <a:xfrm>
            <a:off x="720000" y="1466101"/>
            <a:ext cx="8460000" cy="4048008"/>
            <a:chOff x="720000" y="1296000"/>
            <a:chExt cx="8460000" cy="4356000"/>
          </a:xfrm>
        </p:grpSpPr>
        <p:graphicFrame>
          <p:nvGraphicFramePr>
            <p:cNvPr id="5002" name="BodyContentTable"/>
            <p:cNvGraphicFramePr>
              <a:graphicFrameLocks/>
            </p:cNvGraphicFramePr>
            <p:nvPr/>
          </p:nvGraphicFramePr>
          <p:xfrm>
            <a:off x="720000" y="1296000"/>
            <a:ext cx="8460000" cy="4356000"/>
          </p:xfrm>
          <a:graphic>
            <a:graphicData uri="http://schemas.openxmlformats.org/drawingml/2006/chart">
              <c:chart xmlns:c="http://schemas.openxmlformats.org/drawingml/2006/chart" xmlns:r="http://schemas.openxmlformats.org/officeDocument/2006/relationships" r:id="Rd39b897e302c493a"/>
            </a:graphicData>
          </a:graphic>
        </p:graphicFrame>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2336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Beskrivning av frågeområde</a:t>
              </a:r>
            </a:p>
          </p:txBody>
        </p:sp>
      </p:grpSp>
      <p:sp>
        <p:nvSpPr>
          <p:cNvPr id="19" name="Title2Left"/>
          <p:cNvSpPr txBox="1"/>
          <p:nvPr/>
        </p:nvSpPr>
        <p:spPr>
          <a:xfrm>
            <a:off x="720000" y="765898"/>
            <a:ext cx="8644882" cy="920858"/>
          </a:xfrm>
          <a:prstGeom prst="rect">
            <a:avLst/>
          </a:prstGeom>
          <a:noFill/>
        </p:spPr>
        <p:txBody>
          <a:bodyPr vertOverflow="clip" wrap="square" lIns="0" tIns="0" rIns="0" bIns="0" rtlCol="0" anchor="t"/>
          <a:lstStyle/>
          <a:p>
            <a:r>
              <a:rPr lang="sv-SE" sz="1400" spc="50" dirty="0"/>
              <a:t>Nedan visas vilka frågor som ingår i varje frågeområde</a:t>
            </a:r>
            <a:br/>
            <a:r>
              <a:rPr lang="sv-SE" sz="1400" spc="50" dirty="0"/>
              <a:t>Frågorna har analyserats med statistisk metod för att skapa grupper med frågor som hör ihop. Om värdet förändras på en av frågorna i gruppen så tenderar värdet att förändras åt samma håll på övriga frågor i gruppen.</a:t>
            </a:r>
          </a:p>
        </p:txBody>
      </p:sp>
      <p:grpSp>
        <p:nvGrpSpPr>
          <p:cNvPr id="70" name="Footer"/>
          <p:cNvGrpSpPr/>
          <p:nvPr/>
        </p:nvGrpSpPr>
        <p:grpSpPr>
          <a:xfrm>
            <a:off x="108000" y="6362168"/>
            <a:ext cx="9507948" cy="396000"/>
            <a:chOff x="108000" y="6362168"/>
            <a:chExt cx="9507948" cy="396000"/>
          </a:xfrm>
        </p:grpSpPr>
      </p:grpSp>
      <p:grpSp>
        <p:nvGrpSpPr>
          <p:cNvPr id="30" name="Title2"/>
          <p:cNvGrpSpPr/>
          <p:nvPr/>
        </p:nvGrpSpPr>
        <p:grpSpPr>
          <a:xfrm>
            <a:off x="720000" y="936000"/>
            <a:ext cx="8460000" cy="360000"/>
            <a:chOff x="720000" y="936000"/>
            <a:chExt cx="8460000" cy="360000"/>
          </a:xfrm>
        </p:grpSpPr>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16" name="BodyFooter"/>
          <p:cNvGrpSpPr/>
          <p:nvPr/>
        </p:nvGrpSpPr>
        <p:grpSpPr>
          <a:xfrm>
            <a:off x="720000" y="5535561"/>
            <a:ext cx="8460000" cy="875081"/>
            <a:chOff x="720000" y="5570465"/>
            <a:chExt cx="8460000" cy="297535"/>
          </a:xfrm>
        </p:grpSpPr>
      </p:grpSp>
      <p:graphicFrame>
        <p:nvGraphicFramePr>
          <p:cNvPr id="7" name="Tabell 6"/>
          <p:cNvGraphicFramePr>
            <a:graphicFrameLocks noGrp="1"/>
          </p:cNvGraphicFramePr>
          <p:nvPr>
            <p:extLst>
              <p:ext uri="{D42A27DB-BD31-4B8C-83A1-F6EECF244321}">
                <p14:modId xmlns:p14="http://schemas.microsoft.com/office/powerpoint/2010/main" val="623480335"/>
              </p:ext>
            </p:extLst>
          </p:nvPr>
        </p:nvGraphicFramePr>
        <p:xfrm>
          <a:off x="1763554" y="1801095"/>
          <a:ext cx="6378893" cy="4322613"/>
        </p:xfrm>
        <a:graphic>
          <a:graphicData uri="http://schemas.openxmlformats.org/drawingml/2006/table">
            <a:tbl>
              <a:tblPr bandRow="1">
                <a:tableStyleId>{6E25E649-3F16-4E02-A733-19D2CDBF48F0}</a:tableStyleId>
              </a:tblPr>
              <a:tblGrid>
                <a:gridCol w="6378893">
                  <a:extLst>
                    <a:ext uri="{9D8B030D-6E8A-4147-A177-3AD203B41FA5}">
                      <a16:colId xmlns:a16="http://schemas.microsoft.com/office/drawing/2014/main" val="3674647741"/>
                    </a:ext>
                  </a:extLst>
                </a:gridCol>
              </a:tblGrid>
              <a:tr h="276531">
                <a:tc>
                  <a:txBody>
                    <a:bodyPr/>
                    <a:lstStyle/>
                    <a:p>
                      <a:pPr algn="l" rtl="0" fontAlgn="ctr"/>
                      <a:r>
                        <a:rPr lang="sv-SE" sz="1300" b="0" u="none" strike="noStrike" dirty="0">
                          <a:effectLst/>
                        </a:rPr>
                        <a:t>TRYGGHET OCH GEMENSKAP</a:t>
                      </a:r>
                      <a:endParaRPr lang="sv-SE" sz="13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87427355"/>
                  </a:ext>
                </a:extLst>
              </a:tr>
              <a:tr h="209997">
                <a:tc>
                  <a:txBody>
                    <a:bodyPr/>
                    <a:lstStyle/>
                    <a:p>
                      <a:pPr algn="l" rtl="0" fontAlgn="ctr"/>
                      <a:r>
                        <a:rPr lang="sv-SE" sz="1100" u="none" strike="noStrike" dirty="0">
                          <a:effectLst/>
                        </a:rPr>
                        <a:t>  Förskolan ska vara rolig, trygg och lärorik för alla barn</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03561805"/>
                  </a:ext>
                </a:extLst>
              </a:tr>
              <a:tr h="209997">
                <a:tc>
                  <a:txBody>
                    <a:bodyPr/>
                    <a:lstStyle/>
                    <a:p>
                      <a:pPr algn="l" rtl="0" fontAlgn="ctr"/>
                      <a:r>
                        <a:rPr lang="sv-SE" sz="1100" u="none" strike="noStrike" dirty="0">
                          <a:effectLst/>
                        </a:rPr>
                        <a:t>  Personalen tar väl hand om mitt barn</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4526660"/>
                  </a:ext>
                </a:extLst>
              </a:tr>
              <a:tr h="209997">
                <a:tc>
                  <a:txBody>
                    <a:bodyPr/>
                    <a:lstStyle/>
                    <a:p>
                      <a:pPr algn="l" rtl="0" fontAlgn="ctr"/>
                      <a:r>
                        <a:rPr lang="sv-SE" sz="1100" u="none" strike="noStrike" dirty="0">
                          <a:effectLst/>
                        </a:rPr>
                        <a:t>  Barnen ska känna glädjen av att lära sig och känna att de behövs i gruppen</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486773"/>
                  </a:ext>
                </a:extLst>
              </a:tr>
              <a:tr h="209997">
                <a:tc>
                  <a:txBody>
                    <a:bodyPr/>
                    <a:lstStyle/>
                    <a:p>
                      <a:pPr algn="l" rtl="0" fontAlgn="ctr"/>
                      <a:r>
                        <a:rPr lang="sv-SE" sz="1100" u="none" strike="noStrike" dirty="0">
                          <a:effectLst/>
                        </a:rPr>
                        <a:t>  Barnen ska lära sig hur man fungerar tillsammans i en grupp</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5252728"/>
                  </a:ext>
                </a:extLst>
              </a:tr>
              <a:tr h="276531">
                <a:tc>
                  <a:txBody>
                    <a:bodyPr/>
                    <a:lstStyle/>
                    <a:p>
                      <a:pPr marL="0" algn="l" defTabSz="914400" rtl="0" eaLnBrk="1" fontAlgn="ctr" latinLnBrk="0" hangingPunct="1"/>
                      <a:r>
                        <a:rPr lang="sv-SE" sz="1300" b="0" u="none" strike="noStrike" kern="1200" dirty="0">
                          <a:solidFill>
                            <a:schemeClr val="dk1"/>
                          </a:solidFill>
                          <a:effectLst/>
                          <a:latin typeface="+mn-lt"/>
                          <a:ea typeface="+mn-ea"/>
                          <a:cs typeface="+mn-cs"/>
                        </a:rPr>
                        <a:t>INFORMATION OCH INFLYTANDE</a:t>
                      </a:r>
                    </a:p>
                  </a:txBody>
                  <a:tcPr marL="9525" marR="9525" marT="9525" marB="0" anchor="ctr"/>
                </a:tc>
                <a:extLst>
                  <a:ext uri="{0D108BD9-81ED-4DB2-BD59-A6C34878D82A}">
                    <a16:rowId xmlns:a16="http://schemas.microsoft.com/office/drawing/2014/main" val="4075020089"/>
                  </a:ext>
                </a:extLst>
              </a:tr>
              <a:tr h="209997">
                <a:tc>
                  <a:txBody>
                    <a:bodyPr/>
                    <a:lstStyle/>
                    <a:p>
                      <a:pPr algn="l" rtl="0" fontAlgn="ctr"/>
                      <a:r>
                        <a:rPr lang="sv-SE" sz="1100" u="none" strike="noStrike" dirty="0">
                          <a:effectLst/>
                        </a:rPr>
                        <a:t>  Personalen ska ge föräldrar tydlig information</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56058582"/>
                  </a:ext>
                </a:extLst>
              </a:tr>
              <a:tr h="209997">
                <a:tc>
                  <a:txBody>
                    <a:bodyPr/>
                    <a:lstStyle/>
                    <a:p>
                      <a:pPr algn="l" rtl="0" fontAlgn="ctr"/>
                      <a:r>
                        <a:rPr lang="sv-SE" sz="1100" u="none" strike="noStrike" dirty="0">
                          <a:effectLst/>
                        </a:rPr>
                        <a:t>  Föräldrar ska kunna vara med och påverka arbetet i </a:t>
                      </a:r>
                      <a:r>
                        <a:rPr lang="sv-SE" sz="1100" u="none" strike="noStrike" dirty="0" err="1">
                          <a:effectLst/>
                        </a:rPr>
                        <a:t>fsk</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52662794"/>
                  </a:ext>
                </a:extLst>
              </a:tr>
              <a:tr h="209997">
                <a:tc>
                  <a:txBody>
                    <a:bodyPr/>
                    <a:lstStyle/>
                    <a:p>
                      <a:pPr algn="l" rtl="0" fontAlgn="ctr"/>
                      <a:r>
                        <a:rPr lang="sv-SE" sz="1100" u="none" strike="noStrike" dirty="0">
                          <a:effectLst/>
                        </a:rPr>
                        <a:t>  Barnen har möjlighet att ha inflytande på verksamhetens innehåll</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00679021"/>
                  </a:ext>
                </a:extLst>
              </a:tr>
              <a:tr h="276531">
                <a:tc>
                  <a:txBody>
                    <a:bodyPr/>
                    <a:lstStyle/>
                    <a:p>
                      <a:pPr marL="0" algn="l" defTabSz="914400" rtl="0" eaLnBrk="1" fontAlgn="ctr" latinLnBrk="0" hangingPunct="1"/>
                      <a:r>
                        <a:rPr lang="sv-SE" sz="1300" b="0" u="none" strike="noStrike" kern="1200" dirty="0">
                          <a:solidFill>
                            <a:schemeClr val="dk1"/>
                          </a:solidFill>
                          <a:effectLst/>
                          <a:latin typeface="+mn-lt"/>
                          <a:ea typeface="+mn-ea"/>
                          <a:cs typeface="+mn-cs"/>
                        </a:rPr>
                        <a:t>FÖRUTSÄTTNINGAR</a:t>
                      </a:r>
                    </a:p>
                  </a:txBody>
                  <a:tcPr marL="9525" marR="9525" marT="9525" marB="0" anchor="ctr"/>
                </a:tc>
                <a:extLst>
                  <a:ext uri="{0D108BD9-81ED-4DB2-BD59-A6C34878D82A}">
                    <a16:rowId xmlns:a16="http://schemas.microsoft.com/office/drawing/2014/main" val="491342791"/>
                  </a:ext>
                </a:extLst>
              </a:tr>
              <a:tr h="209997">
                <a:tc>
                  <a:txBody>
                    <a:bodyPr/>
                    <a:lstStyle/>
                    <a:p>
                      <a:pPr algn="l" rtl="0" fontAlgn="ctr"/>
                      <a:r>
                        <a:rPr lang="sv-SE" sz="1100" u="none" strike="noStrike" dirty="0">
                          <a:effectLst/>
                        </a:rPr>
                        <a:t>  Barnen har möjlighet att ingå i mindre och större grupper</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212454855"/>
                  </a:ext>
                </a:extLst>
              </a:tr>
              <a:tr h="209997">
                <a:tc>
                  <a:txBody>
                    <a:bodyPr/>
                    <a:lstStyle/>
                    <a:p>
                      <a:pPr algn="l" rtl="0" fontAlgn="ctr"/>
                      <a:r>
                        <a:rPr lang="sv-SE" sz="1100" u="none" strike="noStrike" dirty="0">
                          <a:effectLst/>
                        </a:rPr>
                        <a:t>  Barnen ska kunna byta mellan olika aktiviteter under dagen</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12445988"/>
                  </a:ext>
                </a:extLst>
              </a:tr>
              <a:tr h="209997">
                <a:tc>
                  <a:txBody>
                    <a:bodyPr/>
                    <a:lstStyle/>
                    <a:p>
                      <a:pPr algn="l" rtl="0" fontAlgn="ctr"/>
                      <a:r>
                        <a:rPr lang="sv-SE" sz="1100" u="none" strike="noStrike" dirty="0">
                          <a:effectLst/>
                        </a:rPr>
                        <a:t>  Flickor och pojkar har samma möjligheter</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50949787"/>
                  </a:ext>
                </a:extLst>
              </a:tr>
              <a:tr h="276531">
                <a:tc>
                  <a:txBody>
                    <a:bodyPr/>
                    <a:lstStyle/>
                    <a:p>
                      <a:pPr marL="0" algn="l" defTabSz="914400" rtl="0" eaLnBrk="1" fontAlgn="ctr" latinLnBrk="0" hangingPunct="1"/>
                      <a:r>
                        <a:rPr lang="sv-SE" sz="1300" b="0" u="none" strike="noStrike" kern="1200" dirty="0">
                          <a:solidFill>
                            <a:schemeClr val="dk1"/>
                          </a:solidFill>
                          <a:effectLst/>
                          <a:latin typeface="+mn-lt"/>
                          <a:ea typeface="+mn-ea"/>
                          <a:cs typeface="+mn-cs"/>
                        </a:rPr>
                        <a:t>PEDAGOGIK</a:t>
                      </a:r>
                    </a:p>
                  </a:txBody>
                  <a:tcPr marL="9525" marR="9525" marT="9525" marB="0" anchor="ctr"/>
                </a:tc>
                <a:extLst>
                  <a:ext uri="{0D108BD9-81ED-4DB2-BD59-A6C34878D82A}">
                    <a16:rowId xmlns:a16="http://schemas.microsoft.com/office/drawing/2014/main" val="1061491025"/>
                  </a:ext>
                </a:extLst>
              </a:tr>
              <a:tr h="209997">
                <a:tc>
                  <a:txBody>
                    <a:bodyPr/>
                    <a:lstStyle/>
                    <a:p>
                      <a:pPr algn="l" rtl="0" fontAlgn="ctr"/>
                      <a:r>
                        <a:rPr lang="sv-SE" sz="1100" u="none" strike="noStrike" dirty="0">
                          <a:effectLst/>
                        </a:rPr>
                        <a:t>  Barnen har möjlighet att utveckla språket</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86070953"/>
                  </a:ext>
                </a:extLst>
              </a:tr>
              <a:tr h="209997">
                <a:tc>
                  <a:txBody>
                    <a:bodyPr/>
                    <a:lstStyle/>
                    <a:p>
                      <a:pPr algn="l" rtl="0" fontAlgn="ctr"/>
                      <a:r>
                        <a:rPr lang="sv-SE" sz="1100" u="none" strike="noStrike" dirty="0">
                          <a:effectLst/>
                        </a:rPr>
                        <a:t>  Barnen har möjlighet att utveckla förståelse för matematik</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61035795"/>
                  </a:ext>
                </a:extLst>
              </a:tr>
              <a:tr h="209997">
                <a:tc>
                  <a:txBody>
                    <a:bodyPr/>
                    <a:lstStyle/>
                    <a:p>
                      <a:pPr algn="l" rtl="0" fontAlgn="ctr"/>
                      <a:r>
                        <a:rPr lang="sv-SE" sz="1100" u="none" strike="noStrike" dirty="0">
                          <a:effectLst/>
                        </a:rPr>
                        <a:t>  Barnen får möjlighet att utveckla förståelse för naturvetenskap</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7354863"/>
                  </a:ext>
                </a:extLst>
              </a:tr>
              <a:tr h="276531">
                <a:tc>
                  <a:txBody>
                    <a:bodyPr/>
                    <a:lstStyle/>
                    <a:p>
                      <a:pPr algn="l" rtl="0" fontAlgn="ctr"/>
                      <a:r>
                        <a:rPr lang="sv-SE" sz="1300" b="0" u="none" strike="noStrike" kern="1200" dirty="0">
                          <a:solidFill>
                            <a:schemeClr val="dk1"/>
                          </a:solidFill>
                          <a:effectLst/>
                          <a:latin typeface="+mn-lt"/>
                          <a:ea typeface="+mn-ea"/>
                          <a:cs typeface="+mn-cs"/>
                        </a:rPr>
                        <a:t>KONTINUITET</a:t>
                      </a:r>
                    </a:p>
                  </a:txBody>
                  <a:tcPr marL="9525" marR="9525" marT="9525" marB="0" anchor="ctr"/>
                </a:tc>
                <a:extLst>
                  <a:ext uri="{0D108BD9-81ED-4DB2-BD59-A6C34878D82A}">
                    <a16:rowId xmlns:a16="http://schemas.microsoft.com/office/drawing/2014/main" val="1816947987"/>
                  </a:ext>
                </a:extLst>
              </a:tr>
              <a:tr h="209997">
                <a:tc>
                  <a:txBody>
                    <a:bodyPr/>
                    <a:lstStyle/>
                    <a:p>
                      <a:pPr algn="l" rtl="0" fontAlgn="ctr"/>
                      <a:r>
                        <a:rPr lang="sv-SE" sz="1100" u="none" strike="noStrike" dirty="0">
                          <a:effectLst/>
                        </a:rPr>
                        <a:t>  Barnen ska möta personal som de känner</a:t>
                      </a:r>
                      <a:endParaRPr lang="sv-SE"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34780400"/>
                  </a:ext>
                </a:extLst>
              </a:tr>
            </a:tbl>
          </a:graphicData>
        </a:graphic>
      </p:graphicFrame>
      <p:grpSp>
        <p:nvGrpSpPr>
          <p:cNvPr id="5000" name="BodyContent"/>
          <p:cNvGrpSpPr/>
          <p:nvPr/>
        </p:nvGrpSpPr>
        <p:grpSpPr>
          <a:xfrm>
            <a:off x="720000" y="1296000"/>
            <a:ext cx="8460000" cy="4356000"/>
            <a:chOff x="720000" y="1296000"/>
            <a:chExt cx="8460000" cy="4356000"/>
          </a:xfrm>
        </p:grpSpPr>
        <p:graphicFrame>
          <p:nvGraphicFramePr>
            <p:cNvPr id="5002" name="BodyContentTable"/>
            <p:cNvGraphicFramePr>
              <a:graphicFrameLocks/>
            </p:cNvGraphicFramePr>
            <p:nvPr/>
          </p:nvGraphicFramePr>
          <p:xfrm>
            <a:off x="720000" y="1296000"/>
            <a:ext cx="8460000" cy="4356000"/>
          </p:xfrm>
          <a:graphic>
            <a:graphicData uri="http://schemas.openxmlformats.org/drawingml/2006/table">
              <a:tbl>
                <a:tblPr>
</a:tblPr>
                <a:tblGrid>
                  <a:gridCol w="8460000"/>
                </a:tblGrid>
                <a:tr h="0">
                  <a:tc>
                    <a:txBody>
                      <a:bodyPr/>
                      <a:lstStyle/>
                      <a:p>
                        <a:pPr fontAlgn="ctr" algn="ctr"/>
                      </a:p>
                    </a:txBody>
                    <a:tcPr marL="0" marR="0" marT="0" marB="0">
                      <a:lnL>
                        <a:noFill/>
                      </a:lnL>
                      <a:lnR>
                        <a:noFill/>
                      </a:lnR>
                      <a:lnT>
                        <a:noFill/>
                      </a:lnT>
                      <a:lnB>
                        <a:noFill/>
                      </a:lnB>
                    </a:tcPr>
                  </a:tc>
                </a:tr>
              </a:tbl>
            </a:graphicData>
          </a:graphic>
        </p:graphicFrame>
      </p:grpSp>
    </p:spTree>
    <p:extLst>
      <p:ext uri="{BB962C8B-B14F-4D97-AF65-F5344CB8AC3E}">
        <p14:creationId xmlns:p14="http://schemas.microsoft.com/office/powerpoint/2010/main" val="3444235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Högst andel höga betyg</a:t>
              </a:r>
            </a:p>
          </p:txBody>
        </p:sp>
      </p:grpSp>
      <p:sp>
        <p:nvSpPr>
          <p:cNvPr id="19" name="Title2Left"/>
          <p:cNvSpPr txBox="1"/>
          <p:nvPr/>
        </p:nvSpPr>
        <p:spPr>
          <a:xfrm>
            <a:off x="720000" y="765899"/>
            <a:ext cx="8645942" cy="920858"/>
          </a:xfrm>
          <a:prstGeom prst="rect">
            <a:avLst/>
          </a:prstGeom>
          <a:noFill/>
        </p:spPr>
        <p:txBody>
          <a:bodyPr vertOverflow="clip" wrap="square" lIns="0" tIns="0" rIns="0" bIns="0" rtlCol="0" anchor="t"/>
          <a:lstStyle/>
          <a:p>
            <a:pPr algn="l"/>
            <a:r>
              <a:rPr lang="en-GB" sz="1400" spc="50" noProof="1">
                <a:solidFill>
                  <a:schemeClr val="tx1">
                    <a:lumMod val="75000"/>
                    <a:lumOff val="25000"/>
                  </a:schemeClr>
                </a:solidFill>
              </a:rPr>
              <a:t>Nedan visas de tre frågor där vårdnadshavarna har svarat mest positivt - som alltså har en hög andel som svarat 6 eller 7. </a:t>
            </a:r>
            <a:br/>
            <a:r>
              <a:rPr lang="en-GB" sz="1400" spc="50" noProof="1">
                <a:solidFill>
                  <a:schemeClr val="tx1">
                    <a:lumMod val="75000"/>
                    <a:lumOff val="25000"/>
                  </a:schemeClr>
                </a:solidFill>
              </a:rPr>
              <a:t>De gröna staplarna visar andelen positiva.</a:t>
            </a:r>
            <a:br>
              <a:rPr dirty="0"/>
            </a:br>
            <a:br>
              <a:rPr dirty="0"/>
            </a:br>
            <a:br>
              <a:rPr sz="1400" dirty="0">
                <a:solidFill>
                  <a:schemeClr val="tx1">
                    <a:lumMod val="75000"/>
                    <a:lumOff val="25000"/>
                  </a:schemeClr>
                </a:solidFill>
              </a:rPr>
            </a:br>
            <a:endParaRPr sz="1400" dirty="0">
              <a:solidFill>
                <a:schemeClr val="tx1">
                  <a:lumMod val="75000"/>
                  <a:lumOff val="25000"/>
                </a:schemeClr>
              </a:solidFill>
            </a:endParaRPr>
          </a:p>
        </p:txBody>
      </p:sp>
      <p:grpSp>
        <p:nvGrpSpPr>
          <p:cNvPr id="70" name="Footer"/>
          <p:cNvGrpSpPr/>
          <p:nvPr/>
        </p:nvGrpSpPr>
        <p:grpSpPr>
          <a:xfrm>
            <a:off x="108000" y="6360125"/>
            <a:ext cx="9507948" cy="396000"/>
            <a:chOff x="108000" y="6372000"/>
            <a:chExt cx="9507948" cy="396000"/>
          </a:xfrm>
        </p:grpSpPr>
        <p:sp>
          <p:nvSpPr>
            <p:cNvPr id="71" name="FooterRight"/>
            <p:cNvSpPr txBox="1"/>
            <p:nvPr/>
          </p:nvSpPr>
          <p:spPr>
            <a:xfrm>
              <a:off x="108000" y="6372000"/>
              <a:ext cx="9507948" cy="396000"/>
            </a:xfrm>
            <a:prstGeom prst="rect">
              <a:avLst/>
            </a:prstGeom>
            <a:noFill/>
          </p:spPr>
          <p:txBody>
            <a:bodyPr vertOverflow="clip" wrap="square" lIns="0" tIns="0" rIns="0" bIns="0" rtlCol="0" anchor="b"/>
            <a:lstStyle/>
            <a:p>
              <a:pPr algn="r"/>
              <a:r>
                <a:rPr lang="en-GB" sz="1050" spc="50" noProof="1">
                  <a:solidFill>
                    <a:schemeClr val="tx1">
                      <a:lumMod val="249351"/>
                    </a:schemeClr>
                  </a:solidFill>
                </a:rPr>
                <a:t>Rapporten gäller </a:t>
              </a:r>
              <a:r>
                <a:rPr lang="en-GB" sz="1050" spc="50" noProof="1">
                  <a:solidFill>
                    <a:schemeClr val="tx1">
                      <a:lumMod val="249351"/>
                    </a:schemeClr>
                  </a:solidFill>
                </a:rPr>
                <a:t>Sanatoriegatan 90 förskola</a:t>
              </a:r>
              <a:br/>
              <a:r>
                <a:rPr lang="en-GB" sz="1050" spc="50" noProof="1">
                  <a:solidFill>
                    <a:schemeClr val="tx1">
                      <a:lumMod val="249351"/>
                    </a:schemeClr>
                  </a:solidFill>
                </a:rPr>
                <a:t>och bygger på svar från </a:t>
              </a:r>
              <a:r>
                <a:rPr lang="en-GB" sz="1050" spc="50" noProof="1">
                  <a:solidFill>
                    <a:schemeClr val="tx1">
                      <a:lumMod val="249351"/>
                    </a:schemeClr>
                  </a:solidFill>
                </a:rPr>
                <a:t>14</a:t>
              </a:r>
              <a:r>
                <a:rPr lang="en-GB" sz="1050" spc="50" noProof="1">
                  <a:solidFill>
                    <a:schemeClr val="tx1">
                      <a:lumMod val="249351"/>
                    </a:schemeClr>
                  </a:solidFill>
                </a:rPr>
                <a:t> vårdnadshavare av </a:t>
              </a:r>
              <a:r>
                <a:rPr lang="en-GB" sz="1050" spc="50" noProof="1">
                  <a:solidFill>
                    <a:schemeClr val="tx1">
                      <a:lumMod val="249351"/>
                    </a:schemeClr>
                  </a:solidFill>
                </a:rPr>
                <a:t>16</a:t>
              </a:r>
              <a:r>
                <a:rPr lang="en-GB" sz="1050" spc="50" noProof="1">
                  <a:solidFill>
                    <a:schemeClr val="tx1">
                      <a:lumMod val="249351"/>
                    </a:schemeClr>
                  </a:solidFill>
                </a:rPr>
                <a:t> möjliga, alltså </a:t>
              </a:r>
              <a:r>
                <a:rPr lang="en-GB" sz="1050" spc="50" noProof="1">
                  <a:solidFill>
                    <a:schemeClr val="tx1">
                      <a:lumMod val="249351"/>
                    </a:schemeClr>
                  </a:solidFill>
                </a:rPr>
                <a:t>87.5%</a:t>
              </a:r>
              <a:br/>
              <a:br>
                <a:rPr sz="1400" dirty="0"/>
              </a:br>
              <a:endParaRPr sz="1400" dirty="0"/>
            </a:p>
          </p:txBody>
        </p:sp>
      </p:grpSp>
      <p:grpSp>
        <p:nvGrpSpPr>
          <p:cNvPr id="30" name="Title2"/>
          <p:cNvGrpSpPr/>
          <p:nvPr/>
        </p:nvGrpSpPr>
        <p:grpSpPr>
          <a:xfrm>
            <a:off x="720000" y="936000"/>
            <a:ext cx="8460000" cy="360000"/>
            <a:chOff x="720000" y="936000"/>
            <a:chExt cx="8460000" cy="360000"/>
          </a:xfrm>
        </p:grpSpPr>
        <p:sp>
          <p:nvSpPr>
            <p:cNvPr id="31" name="Title2Center"/>
            <p:cNvSpPr txBox="1"/>
            <p:nvPr/>
          </p:nvSpPr>
          <p:spPr>
            <a:xfrm>
              <a:off x="3540000" y="936000"/>
              <a:ext cx="2820000" cy="360000"/>
            </a:xfrm>
            <a:prstGeom prst="rect">
              <a:avLst/>
            </a:prstGeom>
            <a:noFill/>
          </p:spPr>
          <p:txBody>
            <a:bodyPr vertOverflow="clip" wrap="square" lIns="0" tIns="0" rIns="0" bIns="0" rtlCol="0" anchor="t"/>
            <a:lstStyle/>
            <a:p>
              <a:pPr algn="ctr"/>
              <a:r>
                <a:rPr lang="en-GB" sz="1200" b="1" spc="50" noProof="1">
                  <a:solidFill>
                    <a:schemeClr val="tx2">
                      <a:lumMod val="250980"/>
                    </a:schemeClr>
                  </a:solidFill>
                </a:rPr>
                <a:t>⋅</a:t>
              </a:r>
            </a:p>
          </p:txBody>
        </p:sp>
      </p:grpSp>
      <p:grpSp>
        <p:nvGrpSpPr>
          <p:cNvPr id="60" name="BodyFooter"/>
          <p:cNvGrpSpPr/>
          <p:nvPr/>
        </p:nvGrpSpPr>
        <p:grpSpPr>
          <a:xfrm>
            <a:off x="720000" y="5514108"/>
            <a:ext cx="8460000" cy="896533"/>
            <a:chOff x="720000" y="5570465"/>
            <a:chExt cx="8460000" cy="297535"/>
          </a:xfrm>
        </p:grpSpPr>
        <p:sp>
          <p:nvSpPr>
            <p:cNvPr id="61" name="BodyFooterLeft"/>
            <p:cNvSpPr txBox="1"/>
            <p:nvPr/>
          </p:nvSpPr>
          <p:spPr>
            <a:xfrm>
              <a:off x="720000" y="5570465"/>
              <a:ext cx="8460000" cy="297535"/>
            </a:xfrm>
            <a:prstGeom prst="rect">
              <a:avLst/>
            </a:prstGeom>
            <a:noFill/>
          </p:spPr>
          <p:txBody>
            <a:bodyPr vertOverflow="clip" wrap="square" lIns="0" tIns="0" rIns="0" bIns="0" rtlCol="0" anchor="t"/>
            <a:lstStyle/>
            <a:p>
              <a:pPr algn="l"/>
              <a:r>
                <a:rPr lang="en-GB" sz="1200" i="1" spc="50" noProof="1">
                  <a:solidFill>
                    <a:schemeClr val="tx1">
                      <a:lumMod val="166234"/>
                    </a:schemeClr>
                  </a:solidFill>
                </a:rPr>
                <a:t>De områden som dessa tre frågor gäller är områden där verksamheten tycks fungera bra och där många vårdnadshavare upplever att förskolan arbetar på ett mycket bra sätt. Försök behålla det goda arbetet.</a:t>
              </a:r>
              <a:br>
                <a:rPr dirty="0"/>
              </a:br>
              <a:br>
                <a:rPr dirty="0"/>
              </a:br>
            </a:p>
          </p:txBody>
        </p:sp>
      </p:grpSp>
      <p:grpSp>
        <p:nvGrpSpPr>
          <p:cNvPr id="5000" name="BodyContent"/>
          <p:cNvGrpSpPr/>
          <p:nvPr/>
        </p:nvGrpSpPr>
        <p:grpSpPr>
          <a:xfrm>
            <a:off x="720000" y="1466101"/>
            <a:ext cx="8460000" cy="4356000"/>
            <a:chOff x="720000" y="1296000"/>
            <a:chExt cx="8460000" cy="4356000"/>
          </a:xfrm>
        </p:grpSpPr>
        <p:graphicFrame>
          <p:nvGraphicFramePr>
            <p:cNvPr id="5002" name="BodyContentTable"/>
            <p:cNvGraphicFramePr>
              <a:graphicFrameLocks/>
            </p:cNvGraphicFramePr>
            <p:nvPr/>
          </p:nvGraphicFramePr>
          <p:xfrm>
            <a:off x="720000" y="1296000"/>
            <a:ext cx="8460000" cy="4356000"/>
          </p:xfrm>
          <a:graphic>
            <a:graphicData uri="http://schemas.openxmlformats.org/drawingml/2006/table">
              <a:tbl>
                <a:tblPr>
</a:tblPr>
                <a:tblGrid>
                  <a:gridCol w="4230000"/>
                  <a:gridCol w="2115000"/>
                  <a:gridCol w="2115000"/>
                </a:tblGrid>
                <!--columnGroups:-->
                <a:tr h="540000">
                  <a:tc>
                    <a:txBody>
                      <a:bodyPr/>
                      <a:lstStyle/>
                      <a:p>
                        <a:pPr fontAlgn="b" algn="r">
                          <a:defRPr spc="50"/>
                        </a:pPr>
                        <a:endParaRPr dirty="0" sz="11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11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1100"/>
                      </a:p>
                    </a:txBody>
                    <a:tcPr anchor="b" marR="72000" marT="0" marB="0" marL="72000">
                      <a:lnL>
                        <a:noFill/>
                      </a:lnL>
                      <a:lnR>
                        <a:noFill/>
                      </a:lnR>
                      <a:lnT>
                        <a:noFill/>
                      </a:lnT>
                      <a:lnB>
                        <a:solidFill>
                          <a:srgbClr val="DDDDDD"/>
                        </a:solidFill>
                        <a:prstDash val="solid"/>
                        <a:round/>
                        <a:headEnd w="med" len="med" type="none"/>
                        <a:tailEnd w="med" len="med" type="none"/>
                      </a:lnB>
                    </a:tcPr>
                  </a:tc>
                </a:tr>
                <!--columnGroups:-->
                <a:tr h="540000">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r>
                <!--columnGroups:-->
                <a:tr h="540000">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r>
                <!--columnGroups:-->
                <a:tr h="540000">
                  <a:tc>
                    <a:txBody>
                      <a:bodyPr/>
                      <a:lstStyle/>
                      <a:p>
                        <a:pPr fontAlgn="ctr" algn="r">
                          <a:defRPr spc="50"/>
                        </a:pPr>
                        <a:endParaRPr dirty="0" sz="11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11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11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r>
              </a:tbl>
            </a:graphicData>
          </a:graphic>
        </p:graphicFrame>
        <p:sp>
          <p:nvSpPr>
            <p:cNvPr id="201" name="Cell_2_1_2_1"/>
            <p:cNvSpPr txBox="1"/>
            <p:nvPr/>
          </p:nvSpPr>
          <p:spPr>
            <a:xfrm>
              <a:off y="1836000" x="720000"/>
              <a:ext cx="423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l">
                <a:defRPr spc="50"/>
              </a:pPr>
              <a:r>
                <a:rPr sz="1100" lang="en-GB" spc="50" noProof="1"/>
                <a:t>Barnen har möjlighet att ingå i mindre och större grupper under delar av dagen</a:t>
              </a:r>
            </a:p>
          </p:txBody>
        </p:sp>
        <p:sp>
          <p:nvSpPr>
            <p:cNvPr id="301" name="Cell_3_1_3_1"/>
            <p:cNvSpPr txBox="1"/>
            <p:nvPr/>
          </p:nvSpPr>
          <p:spPr>
            <a:xfrm>
              <a:off y="2376000" x="720000"/>
              <a:ext cx="423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l">
                <a:defRPr spc="50"/>
              </a:pPr>
              <a:r>
                <a:rPr sz="1100" lang="en-GB" spc="50" noProof="1"/>
                <a:t>Barnen har möjlighet att ha inflytande på verksamhetens innehåll</a:t>
              </a:r>
            </a:p>
          </p:txBody>
        </p:sp>
        <p:sp>
          <p:nvSpPr>
            <p:cNvPr id="401" name="Cell_4_1_4_1"/>
            <p:cNvSpPr txBox="1"/>
            <p:nvPr/>
          </p:nvSpPr>
          <p:spPr>
            <a:xfrm>
              <a:off y="2916000" x="720000"/>
              <a:ext cx="423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l">
                <a:defRPr spc="50"/>
              </a:pPr>
              <a:r>
                <a:rPr sz="1100" lang="en-GB" spc="50" noProof="1"/>
                <a:t>Barnen ska lära sig hur man fungerar tillsammans i en grupp</a:t>
              </a:r>
            </a:p>
          </p:txBody>
        </p:sp>
        <p:graphicFrame>
          <p:nvGraphicFramePr>
            <p:cNvPr id="5002" name="Chart_2_2_2_3"/>
            <p:cNvGraphicFramePr>
              <a:graphicFrameLocks/>
            </p:cNvGraphicFramePr>
            <p:nvPr/>
          </p:nvGraphicFramePr>
          <p:xfrm>
            <a:off y="1836000" x="4950000"/>
            <a:ext cx="4230000" cy="540000"/>
          </p:xfrm>
          <a:graphic>
            <a:graphicData uri="http://schemas.openxmlformats.org/drawingml/2006/chart">
              <c:chart xmlns:c="http://schemas.openxmlformats.org/drawingml/2006/chart" r:id="Rded9dbf00f074a25"/>
            </a:graphicData>
          </a:graphic>
        </p:graphicFrame>
        <p:graphicFrame>
          <p:nvGraphicFramePr>
            <p:cNvPr id="5003" name="Chart_3_2_3_3"/>
            <p:cNvGraphicFramePr>
              <a:graphicFrameLocks/>
            </p:cNvGraphicFramePr>
            <p:nvPr/>
          </p:nvGraphicFramePr>
          <p:xfrm>
            <a:off y="2376000" x="4950000"/>
            <a:ext cx="4230000" cy="540000"/>
          </p:xfrm>
          <a:graphic>
            <a:graphicData uri="http://schemas.openxmlformats.org/drawingml/2006/chart">
              <c:chart xmlns:c="http://schemas.openxmlformats.org/drawingml/2006/chart" r:id="R62552969cae74482"/>
            </a:graphicData>
          </a:graphic>
        </p:graphicFrame>
        <p:graphicFrame>
          <p:nvGraphicFramePr>
            <p:cNvPr id="5004" name="Chart_4_2_4_3"/>
            <p:cNvGraphicFramePr>
              <a:graphicFrameLocks/>
            </p:cNvGraphicFramePr>
            <p:nvPr/>
          </p:nvGraphicFramePr>
          <p:xfrm>
            <a:off y="2916000" x="4950000"/>
            <a:ext cx="4230000" cy="1620000"/>
          </p:xfrm>
          <a:graphic>
            <a:graphicData uri="http://schemas.openxmlformats.org/drawingml/2006/chart">
              <c:chart xmlns:c="http://schemas.openxmlformats.org/drawingml/2006/chart" r:id="R48dfdea32f444767"/>
            </a:graphicData>
          </a:graphic>
        </p:graphicFrame>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2336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Högst andel låga betyg</a:t>
              </a:r>
            </a:p>
          </p:txBody>
        </p:sp>
      </p:grpSp>
      <p:sp>
        <p:nvSpPr>
          <p:cNvPr id="19" name="Title2Left"/>
          <p:cNvSpPr txBox="1"/>
          <p:nvPr/>
        </p:nvSpPr>
        <p:spPr>
          <a:xfrm>
            <a:off x="720000" y="765899"/>
            <a:ext cx="8645942" cy="920858"/>
          </a:xfrm>
          <a:prstGeom prst="rect">
            <a:avLst/>
          </a:prstGeom>
          <a:noFill/>
        </p:spPr>
        <p:txBody>
          <a:bodyPr vertOverflow="clip" wrap="square" lIns="0" tIns="0" rIns="0" bIns="0" rtlCol="0" anchor="t"/>
          <a:lstStyle/>
          <a:p>
            <a:pPr algn="l"/>
            <a:r>
              <a:rPr lang="en-GB" sz="1400" spc="50" noProof="1">
                <a:solidFill>
                  <a:schemeClr val="tx1">
                    <a:lumMod val="75000"/>
                    <a:lumOff val="25000"/>
                  </a:schemeClr>
                </a:solidFill>
              </a:rPr>
              <a:t>Nedan visas de tre frågor där vårdnadshavarna har svarat mest negativt - som alltså har en hög andel som svarat 1, 2 eller 3. </a:t>
            </a:r>
            <a:br/>
            <a:r>
              <a:rPr lang="en-GB" sz="1400" spc="50" noProof="1">
                <a:solidFill>
                  <a:schemeClr val="tx1">
                    <a:lumMod val="75000"/>
                    <a:lumOff val="25000"/>
                  </a:schemeClr>
                </a:solidFill>
              </a:rPr>
              <a:t>De röda staplarna visar andelen negativa.</a:t>
            </a:r>
            <a:br>
              <a:rPr dirty="0"/>
            </a:br>
            <a:br>
              <a:rPr dirty="0"/>
            </a:br>
            <a:br>
              <a:rPr sz="1400" dirty="0">
                <a:solidFill>
                  <a:schemeClr val="tx1">
                    <a:lumMod val="75000"/>
                    <a:lumOff val="25000"/>
                  </a:schemeClr>
                </a:solidFill>
              </a:rPr>
            </a:br>
            <a:endParaRPr sz="1400" dirty="0">
              <a:solidFill>
                <a:schemeClr val="tx1">
                  <a:lumMod val="75000"/>
                  <a:lumOff val="25000"/>
                </a:schemeClr>
              </a:solidFill>
            </a:endParaRPr>
          </a:p>
        </p:txBody>
      </p:sp>
      <p:grpSp>
        <p:nvGrpSpPr>
          <p:cNvPr id="70" name="Footer"/>
          <p:cNvGrpSpPr/>
          <p:nvPr/>
        </p:nvGrpSpPr>
        <p:grpSpPr>
          <a:xfrm>
            <a:off x="108000" y="6360125"/>
            <a:ext cx="9507948" cy="396000"/>
            <a:chOff x="108000" y="6372000"/>
            <a:chExt cx="9507948" cy="396000"/>
          </a:xfrm>
        </p:grpSpPr>
        <p:sp>
          <p:nvSpPr>
            <p:cNvPr id="71" name="FooterRight"/>
            <p:cNvSpPr txBox="1"/>
            <p:nvPr/>
          </p:nvSpPr>
          <p:spPr>
            <a:xfrm>
              <a:off x="108000" y="6372000"/>
              <a:ext cx="9507948" cy="396000"/>
            </a:xfrm>
            <a:prstGeom prst="rect">
              <a:avLst/>
            </a:prstGeom>
            <a:noFill/>
          </p:spPr>
          <p:txBody>
            <a:bodyPr vertOverflow="clip" wrap="square" lIns="0" tIns="0" rIns="0" bIns="0" rtlCol="0" anchor="b"/>
            <a:lstStyle/>
            <a:p>
              <a:pPr algn="r"/>
              <a:r>
                <a:rPr lang="en-GB" sz="1050" spc="50" noProof="1">
                  <a:solidFill>
                    <a:schemeClr val="tx1">
                      <a:lumMod val="249351"/>
                    </a:schemeClr>
                  </a:solidFill>
                </a:rPr>
                <a:t>Rapporten gäller </a:t>
              </a:r>
              <a:r>
                <a:rPr lang="en-GB" sz="1050" spc="50" noProof="1">
                  <a:solidFill>
                    <a:schemeClr val="tx1">
                      <a:lumMod val="249351"/>
                    </a:schemeClr>
                  </a:solidFill>
                </a:rPr>
                <a:t>Sanatoriegatan 90 förskola</a:t>
              </a:r>
              <a:br/>
              <a:r>
                <a:rPr lang="en-GB" sz="1050" spc="50" noProof="1">
                  <a:solidFill>
                    <a:schemeClr val="tx1">
                      <a:lumMod val="249351"/>
                    </a:schemeClr>
                  </a:solidFill>
                </a:rPr>
                <a:t>och bygger på svar från </a:t>
              </a:r>
              <a:r>
                <a:rPr lang="en-GB" sz="1050" spc="50" noProof="1">
                  <a:solidFill>
                    <a:schemeClr val="tx1">
                      <a:lumMod val="249351"/>
                    </a:schemeClr>
                  </a:solidFill>
                </a:rPr>
                <a:t>14</a:t>
              </a:r>
              <a:r>
                <a:rPr lang="en-GB" sz="1050" spc="50" noProof="1">
                  <a:solidFill>
                    <a:schemeClr val="tx1">
                      <a:lumMod val="249351"/>
                    </a:schemeClr>
                  </a:solidFill>
                </a:rPr>
                <a:t> vårdnadshavare av </a:t>
              </a:r>
              <a:r>
                <a:rPr lang="en-GB" sz="1050" spc="50" noProof="1">
                  <a:solidFill>
                    <a:schemeClr val="tx1">
                      <a:lumMod val="249351"/>
                    </a:schemeClr>
                  </a:solidFill>
                </a:rPr>
                <a:t>16</a:t>
              </a:r>
              <a:r>
                <a:rPr lang="en-GB" sz="1050" spc="50" noProof="1">
                  <a:solidFill>
                    <a:schemeClr val="tx1">
                      <a:lumMod val="249351"/>
                    </a:schemeClr>
                  </a:solidFill>
                </a:rPr>
                <a:t> möjliga, alltså </a:t>
              </a:r>
              <a:r>
                <a:rPr lang="en-GB" sz="1050" spc="50" noProof="1">
                  <a:solidFill>
                    <a:schemeClr val="tx1">
                      <a:lumMod val="249351"/>
                    </a:schemeClr>
                  </a:solidFill>
                </a:rPr>
                <a:t>87.5%</a:t>
              </a:r>
              <a:br/>
              <a:br>
                <a:rPr sz="1400" dirty="0"/>
              </a:br>
              <a:endParaRPr sz="1400" dirty="0"/>
            </a:p>
          </p:txBody>
        </p:sp>
      </p:grpSp>
      <p:grpSp>
        <p:nvGrpSpPr>
          <p:cNvPr id="30" name="Title2"/>
          <p:cNvGrpSpPr/>
          <p:nvPr/>
        </p:nvGrpSpPr>
        <p:grpSpPr>
          <a:xfrm>
            <a:off x="720000" y="936000"/>
            <a:ext cx="8460000" cy="360000"/>
            <a:chOff x="720000" y="936000"/>
            <a:chExt cx="8460000" cy="360000"/>
          </a:xfrm>
        </p:grpSpPr>
        <p:sp>
          <p:nvSpPr>
            <p:cNvPr id="31" name="Title2Center"/>
            <p:cNvSpPr txBox="1"/>
            <p:nvPr/>
          </p:nvSpPr>
          <p:spPr>
            <a:xfrm>
              <a:off x="3540000" y="936000"/>
              <a:ext cx="2820000" cy="360000"/>
            </a:xfrm>
            <a:prstGeom prst="rect">
              <a:avLst/>
            </a:prstGeom>
            <a:noFill/>
          </p:spPr>
          <p:txBody>
            <a:bodyPr vertOverflow="clip" wrap="square" lIns="0" tIns="0" rIns="0" bIns="0" rtlCol="0" anchor="t"/>
            <a:lstStyle/>
            <a:p>
              <a:pPr algn="ctr"/>
              <a:r>
                <a:rPr lang="en-GB" sz="1200" b="1" spc="50" noProof="1">
                  <a:solidFill>
                    <a:schemeClr val="tx2">
                      <a:lumMod val="250980"/>
                    </a:schemeClr>
                  </a:solidFill>
                </a:rPr>
                <a:t>⋅</a:t>
              </a:r>
            </a:p>
          </p:txBody>
        </p:sp>
      </p:grpSp>
      <p:grpSp>
        <p:nvGrpSpPr>
          <p:cNvPr id="60" name="BodyFooter"/>
          <p:cNvGrpSpPr/>
          <p:nvPr/>
        </p:nvGrpSpPr>
        <p:grpSpPr>
          <a:xfrm>
            <a:off x="720000" y="5514108"/>
            <a:ext cx="8460000" cy="896533"/>
            <a:chOff x="720000" y="5570465"/>
            <a:chExt cx="8460000" cy="297535"/>
          </a:xfrm>
        </p:grpSpPr>
        <p:sp>
          <p:nvSpPr>
            <p:cNvPr id="61" name="BodyFooterLeft"/>
            <p:cNvSpPr txBox="1"/>
            <p:nvPr/>
          </p:nvSpPr>
          <p:spPr>
            <a:xfrm>
              <a:off x="720000" y="5570465"/>
              <a:ext cx="8460000" cy="297535"/>
            </a:xfrm>
            <a:prstGeom prst="rect">
              <a:avLst/>
            </a:prstGeom>
            <a:noFill/>
          </p:spPr>
          <p:txBody>
            <a:bodyPr vertOverflow="clip" wrap="square" lIns="0" tIns="0" rIns="0" bIns="0" rtlCol="0" anchor="t"/>
            <a:lstStyle/>
            <a:p>
              <a:pPr algn="l"/>
              <a:r>
                <a:rPr lang="en-GB" sz="1200" i="1" spc="50" noProof="1">
                  <a:solidFill>
                    <a:schemeClr val="tx1">
                      <a:lumMod val="166234"/>
                    </a:schemeClr>
                  </a:solidFill>
                </a:rPr>
                <a:t>De områden som dessa tre frågor gäller är områden där verksamheten tycks ha problem och där många vårdnadshavare upplever att förskolan inte fungerar särkilt bra. Detta kan vara områden att prioritera i utvecklingsarbetet.</a:t>
              </a:r>
              <a:br>
                <a:rPr dirty="0"/>
              </a:br>
              <a:br>
                <a:rPr dirty="0"/>
              </a:br>
            </a:p>
          </p:txBody>
        </p:sp>
      </p:grpSp>
      <p:grpSp>
        <p:nvGrpSpPr>
          <p:cNvPr id="5000" name="BodyContent"/>
          <p:cNvGrpSpPr/>
          <p:nvPr/>
        </p:nvGrpSpPr>
        <p:grpSpPr>
          <a:xfrm>
            <a:off x="720000" y="1466101"/>
            <a:ext cx="8460000" cy="4356000"/>
            <a:chOff x="720000" y="1296000"/>
            <a:chExt cx="8460000" cy="4356000"/>
          </a:xfrm>
        </p:grpSpPr>
        <p:graphicFrame>
          <p:nvGraphicFramePr>
            <p:cNvPr id="5002" name="BodyContentTable"/>
            <p:cNvGraphicFramePr>
              <a:graphicFrameLocks/>
            </p:cNvGraphicFramePr>
            <p:nvPr/>
          </p:nvGraphicFramePr>
          <p:xfrm>
            <a:off x="720000" y="1296000"/>
            <a:ext cx="8460000" cy="4356000"/>
          </p:xfrm>
          <a:graphic>
            <a:graphicData uri="http://schemas.openxmlformats.org/drawingml/2006/table">
              <a:tbl>
                <a:tblPr>
</a:tblPr>
                <a:tblGrid>
                  <a:gridCol w="4230000"/>
                  <a:gridCol w="2115000"/>
                  <a:gridCol w="2115000"/>
                </a:tblGrid>
                <!--columnGroups:-->
                <a:tr h="540000">
                  <a:tc>
                    <a:txBody>
                      <a:bodyPr/>
                      <a:lstStyle/>
                      <a:p>
                        <a:pPr fontAlgn="b" algn="r">
                          <a:defRPr spc="50"/>
                        </a:pPr>
                        <a:endParaRPr dirty="0" sz="11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11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1100"/>
                      </a:p>
                    </a:txBody>
                    <a:tcPr anchor="b" marR="72000" marT="0" marB="0" marL="72000">
                      <a:lnL>
                        <a:noFill/>
                      </a:lnL>
                      <a:lnR>
                        <a:noFill/>
                      </a:lnR>
                      <a:lnT>
                        <a:noFill/>
                      </a:lnT>
                      <a:lnB>
                        <a:solidFill>
                          <a:srgbClr val="DDDDDD"/>
                        </a:solidFill>
                        <a:prstDash val="solid"/>
                        <a:round/>
                        <a:headEnd w="med" len="med" type="none"/>
                        <a:tailEnd w="med" len="med" type="none"/>
                      </a:lnB>
                    </a:tcPr>
                  </a:tc>
                </a:tr>
                <!--columnGroups:-->
                <a:tr h="540000">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r>
                <!--columnGroups:-->
                <a:tr h="540000">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r>
                <!--columnGroups:-->
                <a:tr h="540000">
                  <a:tc>
                    <a:txBody>
                      <a:bodyPr/>
                      <a:lstStyle/>
                      <a:p>
                        <a:pPr fontAlgn="ctr" algn="r">
                          <a:defRPr spc="50"/>
                        </a:pPr>
                        <a:endParaRPr dirty="0" sz="11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11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11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r>
              </a:tbl>
            </a:graphicData>
          </a:graphic>
        </p:graphicFrame>
        <p:sp>
          <p:nvSpPr>
            <p:cNvPr id="201" name="Cell_2_1_2_1"/>
            <p:cNvSpPr txBox="1"/>
            <p:nvPr/>
          </p:nvSpPr>
          <p:spPr>
            <a:xfrm>
              <a:off y="1836000" x="720000"/>
              <a:ext cx="423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l">
                <a:defRPr spc="50"/>
              </a:pPr>
              <a:r>
                <a:rPr sz="1100" lang="en-GB" spc="50" noProof="1"/>
                <a:t>Föräldrar ska kunna vara med och påverka arbetet i fsk</a:t>
              </a:r>
            </a:p>
          </p:txBody>
        </p:sp>
        <p:sp>
          <p:nvSpPr>
            <p:cNvPr id="301" name="Cell_3_1_3_1"/>
            <p:cNvSpPr txBox="1"/>
            <p:nvPr/>
          </p:nvSpPr>
          <p:spPr>
            <a:xfrm>
              <a:off y="2376000" x="720000"/>
              <a:ext cx="423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l">
                <a:defRPr spc="50"/>
              </a:pPr>
              <a:r>
                <a:rPr sz="1100" lang="en-GB" spc="50" noProof="1"/>
                <a:t>Personalen tar väl hand om mitt barn</a:t>
              </a:r>
            </a:p>
          </p:txBody>
        </p:sp>
        <p:sp>
          <p:nvSpPr>
            <p:cNvPr id="401" name="Cell_4_1_4_1"/>
            <p:cNvSpPr txBox="1"/>
            <p:nvPr/>
          </p:nvSpPr>
          <p:spPr>
            <a:xfrm>
              <a:off y="2916000" x="720000"/>
              <a:ext cx="423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l">
                <a:defRPr spc="50"/>
              </a:pPr>
              <a:r>
                <a:rPr sz="1100" lang="en-GB" spc="50" noProof="1"/>
                <a:t>Personalen ska ge föräldrar tydlig information</a:t>
              </a:r>
            </a:p>
          </p:txBody>
        </p:sp>
        <p:graphicFrame>
          <p:nvGraphicFramePr>
            <p:cNvPr id="5002" name="Chart_2_2_2_3"/>
            <p:cNvGraphicFramePr>
              <a:graphicFrameLocks/>
            </p:cNvGraphicFramePr>
            <p:nvPr/>
          </p:nvGraphicFramePr>
          <p:xfrm>
            <a:off y="1836000" x="4950000"/>
            <a:ext cx="4230000" cy="540000"/>
          </p:xfrm>
          <a:graphic>
            <a:graphicData uri="http://schemas.openxmlformats.org/drawingml/2006/chart">
              <c:chart xmlns:c="http://schemas.openxmlformats.org/drawingml/2006/chart" r:id="R2f59ccbe641f42c0"/>
            </a:graphicData>
          </a:graphic>
        </p:graphicFrame>
        <p:graphicFrame>
          <p:nvGraphicFramePr>
            <p:cNvPr id="5003" name="Chart_3_2_3_3"/>
            <p:cNvGraphicFramePr>
              <a:graphicFrameLocks/>
            </p:cNvGraphicFramePr>
            <p:nvPr/>
          </p:nvGraphicFramePr>
          <p:xfrm>
            <a:off y="2376000" x="4950000"/>
            <a:ext cx="4230000" cy="540000"/>
          </p:xfrm>
          <a:graphic>
            <a:graphicData uri="http://schemas.openxmlformats.org/drawingml/2006/chart">
              <c:chart xmlns:c="http://schemas.openxmlformats.org/drawingml/2006/chart" r:id="R03a9d2b865844c8a"/>
            </a:graphicData>
          </a:graphic>
        </p:graphicFrame>
        <p:graphicFrame>
          <p:nvGraphicFramePr>
            <p:cNvPr id="5004" name="Chart_4_2_4_3"/>
            <p:cNvGraphicFramePr>
              <a:graphicFrameLocks/>
            </p:cNvGraphicFramePr>
            <p:nvPr/>
          </p:nvGraphicFramePr>
          <p:xfrm>
            <a:off y="2916000" x="4950000"/>
            <a:ext cx="4230000" cy="1620000"/>
          </p:xfrm>
          <a:graphic>
            <a:graphicData uri="http://schemas.openxmlformats.org/drawingml/2006/chart">
              <c:chart xmlns:c="http://schemas.openxmlformats.org/drawingml/2006/chart" r:id="R8dc530e484134657"/>
            </a:graphicData>
          </a:graphic>
        </p:graphicFrame>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2336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Högst andel vet ej</a:t>
              </a:r>
            </a:p>
          </p:txBody>
        </p:sp>
      </p:grpSp>
      <p:sp>
        <p:nvSpPr>
          <p:cNvPr id="19" name="Title2Left"/>
          <p:cNvSpPr txBox="1"/>
          <p:nvPr/>
        </p:nvSpPr>
        <p:spPr>
          <a:xfrm>
            <a:off x="720000" y="765899"/>
            <a:ext cx="8645942" cy="920858"/>
          </a:xfrm>
          <a:prstGeom prst="rect">
            <a:avLst/>
          </a:prstGeom>
          <a:noFill/>
        </p:spPr>
        <p:txBody>
          <a:bodyPr vertOverflow="clip" wrap="square" lIns="0" tIns="0" rIns="0" bIns="0" rtlCol="0" anchor="t"/>
          <a:lstStyle/>
          <a:p>
            <a:pPr algn="l"/>
            <a:r>
              <a:rPr lang="en-GB" sz="1400" spc="50" noProof="1">
                <a:solidFill>
                  <a:schemeClr val="tx1">
                    <a:lumMod val="75000"/>
                    <a:lumOff val="25000"/>
                  </a:schemeClr>
                </a:solidFill>
              </a:rPr>
              <a:t>Nedan visas de tre frågor där flest vårdnadshavarna har svarat att de inte kan ta ställning till frågan. </a:t>
            </a:r>
            <a:br/>
            <a:r>
              <a:rPr lang="en-GB" sz="1400" spc="50" noProof="1">
                <a:solidFill>
                  <a:schemeClr val="tx1">
                    <a:lumMod val="75000"/>
                    <a:lumOff val="25000"/>
                  </a:schemeClr>
                </a:solidFill>
              </a:rPr>
              <a:t>De grå staplarna visar andelen Vet ej.</a:t>
            </a:r>
            <a:br>
              <a:rPr dirty="0"/>
            </a:br>
            <a:br>
              <a:rPr dirty="0"/>
            </a:br>
            <a:br>
              <a:rPr sz="1400" dirty="0">
                <a:solidFill>
                  <a:schemeClr val="tx1">
                    <a:lumMod val="75000"/>
                    <a:lumOff val="25000"/>
                  </a:schemeClr>
                </a:solidFill>
              </a:rPr>
            </a:br>
            <a:endParaRPr sz="1400" dirty="0">
              <a:solidFill>
                <a:schemeClr val="tx1">
                  <a:lumMod val="75000"/>
                  <a:lumOff val="25000"/>
                </a:schemeClr>
              </a:solidFill>
            </a:endParaRPr>
          </a:p>
        </p:txBody>
      </p:sp>
      <p:grpSp>
        <p:nvGrpSpPr>
          <p:cNvPr id="70" name="Footer"/>
          <p:cNvGrpSpPr/>
          <p:nvPr/>
        </p:nvGrpSpPr>
        <p:grpSpPr>
          <a:xfrm>
            <a:off x="108000" y="6360125"/>
            <a:ext cx="9507948" cy="396000"/>
            <a:chOff x="108000" y="6372000"/>
            <a:chExt cx="9507948" cy="396000"/>
          </a:xfrm>
        </p:grpSpPr>
        <p:sp>
          <p:nvSpPr>
            <p:cNvPr id="71" name="FooterRight"/>
            <p:cNvSpPr txBox="1"/>
            <p:nvPr/>
          </p:nvSpPr>
          <p:spPr>
            <a:xfrm>
              <a:off x="108000" y="6372000"/>
              <a:ext cx="9507948" cy="396000"/>
            </a:xfrm>
            <a:prstGeom prst="rect">
              <a:avLst/>
            </a:prstGeom>
            <a:noFill/>
          </p:spPr>
          <p:txBody>
            <a:bodyPr vertOverflow="clip" wrap="square" lIns="0" tIns="0" rIns="0" bIns="0" rtlCol="0" anchor="b"/>
            <a:lstStyle/>
            <a:p>
              <a:pPr algn="r"/>
              <a:r>
                <a:rPr lang="en-GB" sz="1050" spc="50" noProof="1">
                  <a:solidFill>
                    <a:schemeClr val="tx1">
                      <a:lumMod val="249351"/>
                    </a:schemeClr>
                  </a:solidFill>
                </a:rPr>
                <a:t>Rapporten gäller </a:t>
              </a:r>
              <a:r>
                <a:rPr lang="en-GB" sz="1050" spc="50" noProof="1">
                  <a:solidFill>
                    <a:schemeClr val="tx1">
                      <a:lumMod val="249351"/>
                    </a:schemeClr>
                  </a:solidFill>
                </a:rPr>
                <a:t>Sanatoriegatan 90 förskola</a:t>
              </a:r>
              <a:br/>
              <a:r>
                <a:rPr lang="en-GB" sz="1050" spc="50" noProof="1">
                  <a:solidFill>
                    <a:schemeClr val="tx1">
                      <a:lumMod val="249351"/>
                    </a:schemeClr>
                  </a:solidFill>
                </a:rPr>
                <a:t>och bygger på svar från </a:t>
              </a:r>
              <a:r>
                <a:rPr lang="en-GB" sz="1050" spc="50" noProof="1">
                  <a:solidFill>
                    <a:schemeClr val="tx1">
                      <a:lumMod val="249351"/>
                    </a:schemeClr>
                  </a:solidFill>
                </a:rPr>
                <a:t>14</a:t>
              </a:r>
              <a:r>
                <a:rPr lang="en-GB" sz="1050" spc="50" noProof="1">
                  <a:solidFill>
                    <a:schemeClr val="tx1">
                      <a:lumMod val="249351"/>
                    </a:schemeClr>
                  </a:solidFill>
                </a:rPr>
                <a:t> vårdnadshavare av </a:t>
              </a:r>
              <a:r>
                <a:rPr lang="en-GB" sz="1050" spc="50" noProof="1">
                  <a:solidFill>
                    <a:schemeClr val="tx1">
                      <a:lumMod val="249351"/>
                    </a:schemeClr>
                  </a:solidFill>
                </a:rPr>
                <a:t>16</a:t>
              </a:r>
              <a:r>
                <a:rPr lang="en-GB" sz="1050" spc="50" noProof="1">
                  <a:solidFill>
                    <a:schemeClr val="tx1">
                      <a:lumMod val="249351"/>
                    </a:schemeClr>
                  </a:solidFill>
                </a:rPr>
                <a:t> möjliga, alltså </a:t>
              </a:r>
              <a:r>
                <a:rPr lang="en-GB" sz="1050" spc="50" noProof="1">
                  <a:solidFill>
                    <a:schemeClr val="tx1">
                      <a:lumMod val="249351"/>
                    </a:schemeClr>
                  </a:solidFill>
                </a:rPr>
                <a:t>87.5%</a:t>
              </a:r>
              <a:br/>
              <a:br>
                <a:rPr sz="1400" dirty="0"/>
              </a:br>
              <a:endParaRPr sz="1400" dirty="0"/>
            </a:p>
          </p:txBody>
        </p:sp>
      </p:grpSp>
      <p:grpSp>
        <p:nvGrpSpPr>
          <p:cNvPr id="30" name="Title2"/>
          <p:cNvGrpSpPr/>
          <p:nvPr/>
        </p:nvGrpSpPr>
        <p:grpSpPr>
          <a:xfrm>
            <a:off x="720000" y="936000"/>
            <a:ext cx="8460000" cy="360000"/>
            <a:chOff x="720000" y="936000"/>
            <a:chExt cx="8460000" cy="360000"/>
          </a:xfrm>
        </p:grpSpPr>
        <p:sp>
          <p:nvSpPr>
            <p:cNvPr id="31" name="Title2Center"/>
            <p:cNvSpPr txBox="1"/>
            <p:nvPr/>
          </p:nvSpPr>
          <p:spPr>
            <a:xfrm>
              <a:off x="3540000" y="936000"/>
              <a:ext cx="2820000" cy="360000"/>
            </a:xfrm>
            <a:prstGeom prst="rect">
              <a:avLst/>
            </a:prstGeom>
            <a:noFill/>
          </p:spPr>
          <p:txBody>
            <a:bodyPr vertOverflow="clip" wrap="square" lIns="0" tIns="0" rIns="0" bIns="0" rtlCol="0" anchor="t"/>
            <a:lstStyle/>
            <a:p>
              <a:pPr algn="ctr"/>
              <a:r>
                <a:rPr lang="en-GB" sz="1200" b="1" spc="50" noProof="1">
                  <a:solidFill>
                    <a:schemeClr val="tx2">
                      <a:lumMod val="250980"/>
                    </a:schemeClr>
                  </a:solidFill>
                </a:rPr>
                <a:t>⋅</a:t>
              </a:r>
            </a:p>
          </p:txBody>
        </p:sp>
      </p:grpSp>
      <p:grpSp>
        <p:nvGrpSpPr>
          <p:cNvPr id="60" name="BodyFooter"/>
          <p:cNvGrpSpPr/>
          <p:nvPr/>
        </p:nvGrpSpPr>
        <p:grpSpPr>
          <a:xfrm>
            <a:off x="720000" y="5514108"/>
            <a:ext cx="8460000" cy="896533"/>
            <a:chOff x="720000" y="5570465"/>
            <a:chExt cx="8460000" cy="297535"/>
          </a:xfrm>
        </p:grpSpPr>
        <p:sp>
          <p:nvSpPr>
            <p:cNvPr id="61" name="BodyFooterLeft"/>
            <p:cNvSpPr txBox="1"/>
            <p:nvPr/>
          </p:nvSpPr>
          <p:spPr>
            <a:xfrm>
              <a:off x="720000" y="5570465"/>
              <a:ext cx="8460000" cy="297535"/>
            </a:xfrm>
            <a:prstGeom prst="rect">
              <a:avLst/>
            </a:prstGeom>
            <a:noFill/>
          </p:spPr>
          <p:txBody>
            <a:bodyPr vertOverflow="clip" wrap="square" lIns="0" tIns="0" rIns="0" bIns="0" rtlCol="0" anchor="t"/>
            <a:lstStyle/>
            <a:p>
              <a:pPr algn="l"/>
              <a:r>
                <a:rPr lang="en-GB" sz="1200" i="1" spc="50" noProof="1">
                  <a:solidFill>
                    <a:schemeClr val="tx1">
                      <a:lumMod val="166234"/>
                    </a:schemeClr>
                  </a:solidFill>
                </a:rPr>
                <a:t>De områden som dessa tre frågor gäller är områden där många vårdnadshavarna inte känner till hur verksamheten arbetar. Här kan tydligare information om mål och arbetssätt vara relevant.</a:t>
              </a:r>
              <a:br>
                <a:rPr dirty="0"/>
              </a:br>
              <a:br>
                <a:rPr dirty="0"/>
              </a:br>
            </a:p>
          </p:txBody>
        </p:sp>
      </p:grpSp>
      <p:grpSp>
        <p:nvGrpSpPr>
          <p:cNvPr id="5000" name="BodyContent"/>
          <p:cNvGrpSpPr/>
          <p:nvPr/>
        </p:nvGrpSpPr>
        <p:grpSpPr>
          <a:xfrm>
            <a:off x="720000" y="1466101"/>
            <a:ext cx="7488000" cy="4356000"/>
            <a:chOff x="720000" y="1296000"/>
            <a:chExt cx="7488000" cy="4356000"/>
          </a:xfrm>
        </p:grpSpPr>
        <p:graphicFrame>
          <p:nvGraphicFramePr>
            <p:cNvPr id="5002" name="BodyContentTable"/>
            <p:cNvGraphicFramePr>
              <a:graphicFrameLocks/>
            </p:cNvGraphicFramePr>
            <p:nvPr/>
          </p:nvGraphicFramePr>
          <p:xfrm>
            <a:off x="720000" y="1296000"/>
            <a:ext cx="7488000" cy="4356000"/>
          </p:xfrm>
          <a:graphic>
            <a:graphicData uri="http://schemas.openxmlformats.org/drawingml/2006/table">
              <a:tbl>
                <a:tblPr>
</a:tblPr>
                <a:tblGrid>
                  <a:gridCol w="3744000"/>
                  <a:gridCol w="1872000"/>
                  <a:gridCol w="1872000"/>
                </a:tblGrid>
                <!--columnGroups:-->
                <a:tr h="540000">
                  <a:tc>
                    <a:txBody>
                      <a:bodyPr/>
                      <a:lstStyle/>
                      <a:p>
                        <a:pPr fontAlgn="b" algn="r">
                          <a:defRPr spc="50"/>
                        </a:pPr>
                        <a:endParaRPr dirty="0" sz="11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11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1100"/>
                      </a:p>
                    </a:txBody>
                    <a:tcPr anchor="b" marR="72000" marT="0" marB="0" marL="72000">
                      <a:lnL>
                        <a:noFill/>
                      </a:lnL>
                      <a:lnR>
                        <a:noFill/>
                      </a:lnR>
                      <a:lnT>
                        <a:noFill/>
                      </a:lnT>
                      <a:lnB>
                        <a:solidFill>
                          <a:srgbClr val="DDDDDD"/>
                        </a:solidFill>
                        <a:prstDash val="solid"/>
                        <a:round/>
                        <a:headEnd w="med" len="med" type="none"/>
                        <a:tailEnd w="med" len="med" type="none"/>
                      </a:lnB>
                    </a:tcPr>
                  </a:tc>
                </a:tr>
                <!--columnGroups:-->
                <a:tr h="540000">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r>
                <!--columnGroups:-->
                <a:tr h="540000">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c>
                    <a:txBody>
                      <a:bodyPr/>
                      <a:lstStyle/>
                      <a:p>
                        <a:pPr fontAlgn="ctr" algn="r">
                          <a:defRPr spc="50"/>
                        </a:pPr>
                        <a:endParaRPr dirty="0" sz="1100"/>
                      </a:p>
                    </a:txBody>
                    <a:tcPr anchor="ctr" marR="72000" marT="0" marB="0" horzOverflow="clip" marL="72000">
                      <a:lnL>
                        <a:noFill/>
                      </a:lnL>
                      <a:lnR>
                        <a:noFill/>
                      </a:lnR>
                      <a:lnT>
                        <a:noFill/>
                      </a:lnT>
                      <a:lnB>
                        <a:noFill/>
                      </a:lnB>
                    </a:tcPr>
                  </a:tc>
                </a:tr>
                <!--columnGroups:-->
                <a:tr h="540000">
                  <a:tc>
                    <a:txBody>
                      <a:bodyPr/>
                      <a:lstStyle/>
                      <a:p>
                        <a:pPr fontAlgn="ctr" algn="r">
                          <a:defRPr spc="50"/>
                        </a:pPr>
                        <a:endParaRPr dirty="0" sz="11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11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11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r>
              </a:tbl>
            </a:graphicData>
          </a:graphic>
        </p:graphicFrame>
        <p:sp>
          <p:nvSpPr>
            <p:cNvPr id="201" name="Cell_2_1_2_1"/>
            <p:cNvSpPr txBox="1"/>
            <p:nvPr/>
          </p:nvSpPr>
          <p:spPr>
            <a:xfrm>
              <a:off y="1836000" x="720000"/>
              <a:ext cx="3744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l">
                <a:defRPr spc="50"/>
              </a:pPr>
              <a:r>
                <a:rPr sz="1100" lang="en-GB" spc="50" noProof="1"/>
                <a:t>Barnen har möjlighet att utveckla förståelse för matematik</a:t>
              </a:r>
            </a:p>
          </p:txBody>
        </p:sp>
        <p:sp>
          <p:nvSpPr>
            <p:cNvPr id="301" name="Cell_3_1_3_1"/>
            <p:cNvSpPr txBox="1"/>
            <p:nvPr/>
          </p:nvSpPr>
          <p:spPr>
            <a:xfrm>
              <a:off y="2376000" x="720000"/>
              <a:ext cx="3744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l">
                <a:defRPr spc="50"/>
              </a:pPr>
              <a:r>
                <a:rPr sz="1100" lang="en-GB" spc="50" noProof="1"/>
                <a:t>Barnen ska kunna byta mellan olika aktiviteter under dagen</a:t>
              </a:r>
            </a:p>
          </p:txBody>
        </p:sp>
        <p:sp>
          <p:nvSpPr>
            <p:cNvPr id="401" name="Cell_4_1_4_1"/>
            <p:cNvSpPr txBox="1"/>
            <p:nvPr/>
          </p:nvSpPr>
          <p:spPr>
            <a:xfrm>
              <a:off y="2916000" x="720000"/>
              <a:ext cx="3744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l">
                <a:defRPr spc="50"/>
              </a:pPr>
              <a:r>
                <a:rPr sz="1100" lang="en-GB" spc="50" noProof="1"/>
                <a:t>Barnen har möjlighet att utveckla språket</a:t>
              </a:r>
            </a:p>
          </p:txBody>
        </p:sp>
        <p:graphicFrame>
          <p:nvGraphicFramePr>
            <p:cNvPr id="5002" name="Chart_2_2_2_3"/>
            <p:cNvGraphicFramePr>
              <a:graphicFrameLocks/>
            </p:cNvGraphicFramePr>
            <p:nvPr/>
          </p:nvGraphicFramePr>
          <p:xfrm>
            <a:off y="1836000" x="4464000"/>
            <a:ext cx="3744000" cy="540000"/>
          </p:xfrm>
          <a:graphic>
            <a:graphicData uri="http://schemas.openxmlformats.org/drawingml/2006/chart">
              <c:chart xmlns:c="http://schemas.openxmlformats.org/drawingml/2006/chart" r:id="Rd5fad6b54c524530"/>
            </a:graphicData>
          </a:graphic>
        </p:graphicFrame>
        <p:graphicFrame>
          <p:nvGraphicFramePr>
            <p:cNvPr id="5003" name="Chart_3_2_3_3"/>
            <p:cNvGraphicFramePr>
              <a:graphicFrameLocks/>
            </p:cNvGraphicFramePr>
            <p:nvPr/>
          </p:nvGraphicFramePr>
          <p:xfrm>
            <a:off y="2376000" x="4464000"/>
            <a:ext cx="3744000" cy="540000"/>
          </p:xfrm>
          <a:graphic>
            <a:graphicData uri="http://schemas.openxmlformats.org/drawingml/2006/chart">
              <c:chart xmlns:c="http://schemas.openxmlformats.org/drawingml/2006/chart" r:id="R01551a1c9b104be0"/>
            </a:graphicData>
          </a:graphic>
        </p:graphicFrame>
        <p:graphicFrame>
          <p:nvGraphicFramePr>
            <p:cNvPr id="5004" name="Chart_4_2_4_3"/>
            <p:cNvGraphicFramePr>
              <a:graphicFrameLocks/>
            </p:cNvGraphicFramePr>
            <p:nvPr/>
          </p:nvGraphicFramePr>
          <p:xfrm>
            <a:off y="2916000" x="4464000"/>
            <a:ext cx="3744000" cy="1620000"/>
          </p:xfrm>
          <a:graphic>
            <a:graphicData uri="http://schemas.openxmlformats.org/drawingml/2006/chart">
              <c:chart xmlns:c="http://schemas.openxmlformats.org/drawingml/2006/chart" r:id="Ra9ca2d23047c46b3"/>
            </a:graphicData>
          </a:graphic>
        </p:graphicFrame>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2336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Resultat per fråga</a:t>
              </a:r>
            </a:p>
          </p:txBody>
        </p:sp>
      </p:grpSp>
      <p:sp>
        <p:nvSpPr>
          <p:cNvPr id="19" name="Title2Left"/>
          <p:cNvSpPr txBox="1"/>
          <p:nvPr/>
        </p:nvSpPr>
        <p:spPr>
          <a:xfrm>
            <a:off x="720000" y="765899"/>
            <a:ext cx="8645942" cy="828650"/>
          </a:xfrm>
          <a:prstGeom prst="rect">
            <a:avLst/>
          </a:prstGeom>
          <a:noFill/>
        </p:spPr>
        <p:txBody>
          <a:bodyPr vertOverflow="clip" wrap="square" lIns="0" tIns="0" rIns="0" bIns="0" rtlCol="0" anchor="t"/>
          <a:lstStyle/>
          <a:p>
            <a:r>
              <a:rPr lang="sv-SE" sz="1400" spc="50" noProof="1">
                <a:solidFill>
                  <a:schemeClr val="tx1">
                    <a:lumMod val="75000"/>
                    <a:lumOff val="25000"/>
                  </a:schemeClr>
                </a:solidFill>
              </a:rPr>
              <a:t>Här visas resultat per fråga, dvs andelen av alla svarande som valt respektive svarsalternativ. </a:t>
            </a:r>
            <a:br/>
            <a:r>
              <a:rPr lang="sv-SE" sz="1400" spc="50" noProof="1">
                <a:solidFill>
                  <a:schemeClr val="tx1">
                    <a:lumMod val="75000"/>
                    <a:lumOff val="25000"/>
                  </a:schemeClr>
                </a:solidFill>
              </a:rPr>
              <a:t>I kolumnerna till höger visas frågans medelvärde för förskolan både för i år och förra året, samt medelvärde för stadsdelen, kommunen och för GR.</a:t>
            </a:r>
            <a:endParaRPr sz="1400" dirty="0">
              <a:solidFill>
                <a:schemeClr val="tx1">
                  <a:lumMod val="75000"/>
                  <a:lumOff val="25000"/>
                </a:schemeClr>
              </a:solidFill>
            </a:endParaRPr>
          </a:p>
        </p:txBody>
      </p:sp>
      <p:grpSp>
        <p:nvGrpSpPr>
          <p:cNvPr id="70" name="Footer"/>
          <p:cNvGrpSpPr/>
          <p:nvPr/>
        </p:nvGrpSpPr>
        <p:grpSpPr>
          <a:xfrm>
            <a:off x="108000" y="6372000"/>
            <a:ext cx="9507948" cy="396000"/>
            <a:chOff x="108000" y="6372000"/>
            <a:chExt cx="9507948" cy="396000"/>
          </a:xfrm>
        </p:grpSpPr>
        <p:sp>
          <p:nvSpPr>
            <p:cNvPr id="71" name="FooterRight"/>
            <p:cNvSpPr txBox="1"/>
            <p:nvPr/>
          </p:nvSpPr>
          <p:spPr>
            <a:xfrm>
              <a:off x="108000" y="6372000"/>
              <a:ext cx="9507948" cy="396000"/>
            </a:xfrm>
            <a:prstGeom prst="rect">
              <a:avLst/>
            </a:prstGeom>
            <a:noFill/>
          </p:spPr>
          <p:txBody>
            <a:bodyPr vertOverflow="clip" wrap="square" lIns="0" tIns="0" rIns="0" bIns="0" rtlCol="0" anchor="b"/>
            <a:lstStyle/>
            <a:p>
              <a:pPr algn="r"/>
              <a:r>
                <a:rPr lang="en-GB" sz="1050" spc="50" noProof="1">
                  <a:solidFill>
                    <a:schemeClr val="tx1">
                      <a:lumMod val="249351"/>
                    </a:schemeClr>
                  </a:solidFill>
                </a:rPr>
                <a:t>Rapporten gäller </a:t>
              </a:r>
              <a:r>
                <a:rPr lang="en-GB" sz="1050" spc="50" noProof="1">
                  <a:solidFill>
                    <a:schemeClr val="tx1">
                      <a:lumMod val="249351"/>
                    </a:schemeClr>
                  </a:solidFill>
                </a:rPr>
                <a:t>Sanatoriegatan 90 förskola</a:t>
              </a:r>
              <a:br/>
              <a:r>
                <a:rPr lang="en-GB" sz="1050" spc="50" noProof="1">
                  <a:solidFill>
                    <a:schemeClr val="tx1">
                      <a:lumMod val="249351"/>
                    </a:schemeClr>
                  </a:solidFill>
                </a:rPr>
                <a:t>och bygger på svar från </a:t>
              </a:r>
              <a:r>
                <a:rPr lang="en-GB" sz="1050" spc="50" noProof="1">
                  <a:solidFill>
                    <a:schemeClr val="tx1">
                      <a:lumMod val="249351"/>
                    </a:schemeClr>
                  </a:solidFill>
                </a:rPr>
                <a:t>14</a:t>
              </a:r>
              <a:r>
                <a:rPr lang="en-GB" sz="1050" spc="50" noProof="1">
                  <a:solidFill>
                    <a:schemeClr val="tx1">
                      <a:lumMod val="249351"/>
                    </a:schemeClr>
                  </a:solidFill>
                </a:rPr>
                <a:t> vårdnadshavare av </a:t>
              </a:r>
              <a:r>
                <a:rPr lang="en-GB" sz="1050" spc="50" noProof="1">
                  <a:solidFill>
                    <a:schemeClr val="tx1">
                      <a:lumMod val="249351"/>
                    </a:schemeClr>
                  </a:solidFill>
                </a:rPr>
                <a:t>16</a:t>
              </a:r>
              <a:r>
                <a:rPr lang="en-GB" sz="1050" spc="50" noProof="1">
                  <a:solidFill>
                    <a:schemeClr val="tx1">
                      <a:lumMod val="249351"/>
                    </a:schemeClr>
                  </a:solidFill>
                </a:rPr>
                <a:t> möjliga, alltså </a:t>
              </a:r>
              <a:r>
                <a:rPr lang="en-GB" sz="1050" spc="50" noProof="1">
                  <a:solidFill>
                    <a:schemeClr val="tx1">
                      <a:lumMod val="249351"/>
                    </a:schemeClr>
                  </a:solidFill>
                </a:rPr>
                <a:t>87.5%</a:t>
              </a:r>
              <a:br>
                <a:rPr sz="1400" dirty="0"/>
              </a:br>
            </a:p>
          </p:txBody>
        </p:sp>
      </p:grpSp>
      <p:grpSp>
        <p:nvGrpSpPr>
          <p:cNvPr id="30" name="Title2"/>
          <p:cNvGrpSpPr/>
          <p:nvPr/>
        </p:nvGrpSpPr>
        <p:grpSpPr>
          <a:xfrm>
            <a:off x="720000" y="936000"/>
            <a:ext cx="8460000" cy="360000"/>
            <a:chOff x="720000" y="936000"/>
            <a:chExt cx="8460000" cy="360000"/>
          </a:xfrm>
        </p:grpSpPr>
        <p:sp>
          <p:nvSpPr>
            <p:cNvPr id="31" name="Title2Center"/>
            <p:cNvSpPr txBox="1"/>
            <p:nvPr/>
          </p:nvSpPr>
          <p:spPr>
            <a:xfrm>
              <a:off x="3540000" y="936000"/>
              <a:ext cx="2820000" cy="360000"/>
            </a:xfrm>
            <a:prstGeom prst="rect">
              <a:avLst/>
            </a:prstGeom>
            <a:noFill/>
          </p:spPr>
          <p:txBody>
            <a:bodyPr vertOverflow="clip" wrap="square" lIns="0" tIns="0" rIns="0" bIns="0" rtlCol="0" anchor="t"/>
            <a:lstStyle/>
            <a:p>
              <a:pPr algn="ctr"/>
              <a:r>
                <a:rPr lang="en-GB" sz="1200" b="1" spc="50" noProof="1">
                  <a:solidFill>
                    <a:schemeClr val="tx2">
                      <a:lumMod val="250980"/>
                    </a:schemeClr>
                  </a:solidFill>
                </a:rPr>
                <a:t>⋅</a:t>
              </a:r>
            </a:p>
          </p:txBody>
        </p:sp>
      </p:grpSp>
      <p:grpSp>
        <p:nvGrpSpPr>
          <p:cNvPr id="60" name="BodyFooter"/>
          <p:cNvGrpSpPr/>
          <p:nvPr/>
        </p:nvGrpSpPr>
        <p:grpSpPr>
          <a:xfrm>
            <a:off x="720000" y="5338618"/>
            <a:ext cx="8460000" cy="1072024"/>
            <a:chOff x="720000" y="5570465"/>
            <a:chExt cx="8460000" cy="297535"/>
          </a:xfrm>
        </p:grpSpPr>
        <p:sp>
          <p:nvSpPr>
            <p:cNvPr id="61" name="BodyFooterLeft"/>
            <p:cNvSpPr txBox="1"/>
            <p:nvPr/>
          </p:nvSpPr>
          <p:spPr>
            <a:xfrm>
              <a:off x="720000" y="5570465"/>
              <a:ext cx="8460000" cy="297535"/>
            </a:xfrm>
            <a:prstGeom prst="rect">
              <a:avLst/>
            </a:prstGeom>
            <a:noFill/>
          </p:spPr>
          <p:txBody>
            <a:bodyPr vertOverflow="clip" wrap="square" lIns="0" tIns="0" rIns="0" bIns="0" rtlCol="0" anchor="t"/>
            <a:lstStyle/>
            <a:p>
              <a:pPr algn="l"/>
              <a:r>
                <a:rPr lang="en-GB" sz="1100" i="1" spc="50" noProof="1">
                  <a:solidFill>
                    <a:schemeClr val="tx1">
                      <a:lumMod val="166234"/>
                    </a:schemeClr>
                  </a:solidFill>
                </a:rPr>
                <a:t>Varje färgat fält motsvarar ett svarsalternativ. I fältet visas procentandelen av de svarande som har valt det svarsalternativet.</a:t>
              </a:r>
              <a:br/>
              <a:r>
                <a:rPr lang="en-GB" sz="1100" i="1" spc="50" noProof="1">
                  <a:solidFill>
                    <a:schemeClr val="tx1">
                      <a:lumMod val="166234"/>
                    </a:schemeClr>
                  </a:solidFill>
                </a:rPr>
                <a:t>I tabellen bredvid stapeldiagrammet redovisas medelvärde för varje fråga, det vill säga ett genomsnittsvärde för alla vårdnadshavares svar. Värdet kan enkelt jämföras med andra medelvärden. Medelvärdet kan i denna undersökning ligga mellan 1 och 7 och ju högre värde desto mer nöjda vårdnadshavare.</a:t>
              </a:r>
            </a:p>
          </p:txBody>
        </p:sp>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16" name="BodyContent"/>
          <p:cNvGrpSpPr/>
          <p:nvPr/>
        </p:nvGrpSpPr>
        <p:grpSpPr>
          <a:xfrm>
            <a:off x="720000" y="1976007"/>
            <a:ext cx="8136000" cy="4356000"/>
            <a:chOff x="720000" y="1296000"/>
            <a:chExt cx="8136000" cy="4356000"/>
          </a:xfrm>
        </p:grpSpPr>
        <p:graphicFrame>
          <p:nvGraphicFramePr>
            <p:cNvPr id="5002" name="BodyContentTable"/>
            <p:cNvGraphicFramePr>
              <a:graphicFrameLocks/>
            </p:cNvGraphicFramePr>
            <p:nvPr/>
          </p:nvGraphicFramePr>
          <p:xfrm>
            <a:off x="720000" y="1296000"/>
            <a:ext cx="8136000" cy="4356000"/>
          </p:xfrm>
          <a:graphic>
            <a:graphicData uri="http://schemas.openxmlformats.org/drawingml/2006/table">
              <a:tbl>
                <a:tblPr>
</a:tblPr>
                <a:tblGrid>
                  <a:gridCol w="3060000"/>
                  <a:gridCol w="1440000"/>
                  <a:gridCol w="1440000"/>
                  <a:gridCol w="540000"/>
                  <a:gridCol w="540000"/>
                  <a:gridCol w="540000"/>
                  <a:gridCol w="540000"/>
                  <a:gridCol w="540000"/>
                </a:tblGrid>
                <!--columnGroups:-->
                <a:tr h="540000">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r>
                          <a:rPr sz="900" lang="en-GB" spc="50" noProof="1"/>
                          <a:t>6.4</a:t>
                        </a:r>
                      </a:p>
                    </a:txBody>
                    <a:tcPr anchor="ctr" marT="0" marB="0" horzOverflow="clip" marL="72000" marR="72000">
                      <a:lnL>
                        <a:noFill/>
                      </a:lnL>
                      <a:lnR>
                        <a:noFill/>
                      </a:lnR>
                      <a:lnT>
                        <a:noFill/>
                      </a:lnT>
                      <a:lnB>
                        <a:noFill/>
                      </a:lnB>
                    </a:tcPr>
                  </a:tc>
                  <a:tc>
                    <a:txBody>
                      <a:bodyPr/>
                      <a:lstStyle/>
                      <a:p>
                        <a:pPr fontAlgn="ctr" algn="r">
                          <a:defRPr spc="50"/>
                        </a:pPr>
                        <a:r>
                          <a:rPr sz="900" lang="en-GB" spc="50" noProof="1"/>
                          <a:t>6.4</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5.7</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5.7</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5.8</a:t>
                        </a:r>
                      </a:p>
                    </a:txBody>
                    <a:tcPr anchor="ctr" marT="0" marB="0" horzOverflow="clip" marL="72000" marR="72000">
                      <a:lnL>
                        <a:noFill/>
                      </a:lnL>
                      <a:lnR>
                        <a:noFill/>
                      </a:lnR>
                      <a:lnT>
                        <a:noFill/>
                      </a:lnT>
                      <a:lnB>
                        <a:noFill/>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r>
                          <a:rPr sz="900" lang="en-GB" spc="50" noProof="1"/>
                          <a:t>6.2</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5.8</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5.7</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5.6</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5.8</a:t>
                        </a:r>
                      </a:p>
                    </a:txBody>
                    <a:tcPr anchor="ctr" marT="0" marB="0" horzOverflow="clip" marL="72000" marR="72000">
                      <a:lnL>
                        <a:noFill/>
                      </a:lnL>
                      <a:lnR>
                        <a:noFill/>
                      </a:lnR>
                      <a:lnT>
                        <a:noFill/>
                      </a:lnT>
                      <a:lnB>
                        <a:noFill/>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r>
                          <a:rPr sz="900" lang="en-GB" spc="50" noProof="1"/>
                          <a:t>5.6</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5.6</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5.3</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5.2</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5.4</a:t>
                        </a:r>
                      </a:p>
                    </a:txBody>
                    <a:tcPr anchor="ctr" marT="0" marB="0" horzOverflow="clip" marL="72000" marR="72000">
                      <a:lnL>
                        <a:noFill/>
                      </a:lnL>
                      <a:lnR>
                        <a:noFill/>
                      </a:lnR>
                      <a:lnT>
                        <a:noFill/>
                      </a:lnT>
                      <a:lnB>
                        <a:noFill/>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r>
                          <a:rPr sz="900" lang="en-GB" spc="50" noProof="1"/>
                          <a:t>5.2</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5.2</a:t>
                        </a:r>
                      </a:p>
                    </a:txBody>
                    <a:tcPr anchor="ctr" marT="0" marB="0" horzOverflow="clip" marL="72000" marR="72000">
                      <a:lnL>
                        <a:noFill/>
                      </a:lnL>
                      <a:lnR>
                        <a:noFill/>
                      </a:lnR>
                      <a:lnT>
                        <a:noFill/>
                      </a:lnT>
                      <a:lnB>
                        <a:noFill/>
                      </a:lnB>
                    </a:tcPr>
                  </a:tc>
                  <a:tc>
                    <a:txBody>
                      <a:bodyPr/>
                      <a:lstStyle/>
                      <a:p>
                        <a:pPr fontAlgn="ctr" algn="r">
                          <a:defRPr spc="50"/>
                        </a:pPr>
                        <a:r>
                          <a:rPr sz="900" lang="en-GB" spc="50" noProof="1"/>
                          <a:t>4.8</a:t>
                        </a:r>
                      </a:p>
                    </a:txBody>
                    <a:tcPr anchor="ctr" marT="0" marB="0" horzOverflow="clip" marL="72000" marR="72000">
                      <a:lnL>
                        <a:noFill/>
                      </a:lnL>
                      <a:lnR>
                        <a:noFill/>
                      </a:lnR>
                      <a:lnT>
                        <a:noFill/>
                      </a:lnT>
                      <a:lnB>
                        <a:noFill/>
                      </a:lnB>
                    </a:tcPr>
                  </a:tc>
                  <a:tc>
                    <a:txBody>
                      <a:bodyPr/>
                      <a:lstStyle/>
                      <a:p>
                        <a:pPr fontAlgn="ctr" algn="r">
                          <a:defRPr spc="50"/>
                        </a:pPr>
                        <a:r>
                          <a:rPr sz="900" lang="en-GB" spc="50" noProof="1"/>
                          <a:t>4.9</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5.0</a:t>
                        </a:r>
                      </a:p>
                    </a:txBody>
                    <a:tcPr anchor="ctr" marT="0" marB="0" horzOverflow="clip" marL="72000" marR="72000">
                      <a:lnL>
                        <a:noFill/>
                      </a:lnL>
                      <a:lnR>
                        <a:noFill/>
                      </a:lnR>
                      <a:lnT>
                        <a:noFill/>
                      </a:lnT>
                      <a:lnB>
                        <a:noFill/>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9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9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6.2</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5.5</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5.6</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5.6</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5.7</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r>
              </a:tbl>
            </a:graphicData>
          </a:graphic>
        </p:graphicFrame>
        <p:sp>
          <p:nvSpPr>
            <p:cNvPr id="104" name="Cell_1_4_1_4"/>
            <p:cNvSpPr txBox="1"/>
            <p:nvPr/>
          </p:nvSpPr>
          <p:spPr>
            <a:xfrm>
              <a:off y="1296000" x="666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2016</a:t>
              </a:r>
            </a:p>
          </p:txBody>
        </p:sp>
        <p:sp>
          <p:nvSpPr>
            <p:cNvPr id="105" name="Cell_1_5_1_5"/>
            <p:cNvSpPr txBox="1"/>
            <p:nvPr/>
          </p:nvSpPr>
          <p:spPr>
            <a:xfrm>
              <a:off y="1296000" x="720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2015</a:t>
              </a:r>
            </a:p>
          </p:txBody>
        </p:sp>
        <p:sp>
          <p:nvSpPr>
            <p:cNvPr id="106" name="Cell_1_6_1_6"/>
            <p:cNvSpPr txBox="1"/>
            <p:nvPr/>
          </p:nvSpPr>
          <p:spPr>
            <a:xfrm>
              <a:off y="1296000" x="774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Örgryte-Härlanda</a:t>
              </a:r>
            </a:p>
          </p:txBody>
        </p:sp>
        <p:sp>
          <p:nvSpPr>
            <p:cNvPr id="107" name="Cell_1_7_1_7"/>
            <p:cNvSpPr txBox="1"/>
            <p:nvPr/>
          </p:nvSpPr>
          <p:spPr>
            <a:xfrm>
              <a:off y="1296000" x="828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Göteborg</a:t>
              </a:r>
            </a:p>
          </p:txBody>
        </p:sp>
        <p:sp>
          <p:nvSpPr>
            <p:cNvPr id="108" name="Cell_1_8_1_8"/>
            <p:cNvSpPr txBox="1"/>
            <p:nvPr/>
          </p:nvSpPr>
          <p:spPr>
            <a:xfrm>
              <a:off y="1296000" x="882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GR</a:t>
              </a:r>
            </a:p>
          </p:txBody>
        </p:sp>
        <p:sp>
          <p:nvSpPr>
            <p:cNvPr id="201" name="Cell_2_1_2_1"/>
            <p:cNvSpPr txBox="1"/>
            <p:nvPr/>
          </p:nvSpPr>
          <p:spPr>
            <a:xfrm>
              <a:off y="183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Förskolan ska vara rolig, trygg och lärorik för alla barn</a:t>
              </a:r>
            </a:p>
          </p:txBody>
        </p:sp>
        <p:sp>
          <p:nvSpPr>
            <p:cNvPr id="301" name="Cell_3_1_3_1"/>
            <p:cNvSpPr txBox="1"/>
            <p:nvPr/>
          </p:nvSpPr>
          <p:spPr>
            <a:xfrm>
              <a:off y="237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Personalen tar väl hand om mitt barn</a:t>
              </a:r>
            </a:p>
          </p:txBody>
        </p:sp>
        <p:sp>
          <p:nvSpPr>
            <p:cNvPr id="401" name="Cell_4_1_4_1"/>
            <p:cNvSpPr txBox="1"/>
            <p:nvPr/>
          </p:nvSpPr>
          <p:spPr>
            <a:xfrm>
              <a:off y="291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Personalen ska ge föräldrar tydlig information</a:t>
              </a:r>
            </a:p>
          </p:txBody>
        </p:sp>
        <p:sp>
          <p:nvSpPr>
            <p:cNvPr id="501" name="Cell_5_1_5_1"/>
            <p:cNvSpPr txBox="1"/>
            <p:nvPr/>
          </p:nvSpPr>
          <p:spPr>
            <a:xfrm>
              <a:off y="345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Föräldrar ska kunna vara med och påverka arbetet i fsk</a:t>
              </a:r>
            </a:p>
          </p:txBody>
        </p:sp>
        <p:sp>
          <p:nvSpPr>
            <p:cNvPr id="601" name="Cell_6_1_6_1"/>
            <p:cNvSpPr txBox="1"/>
            <p:nvPr/>
          </p:nvSpPr>
          <p:spPr>
            <a:xfrm>
              <a:off y="399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Barnen ska möta personal som de känner</a:t>
              </a:r>
            </a:p>
          </p:txBody>
        </p:sp>
        <p:graphicFrame>
          <p:nvGraphicFramePr>
            <p:cNvPr id="5002" name="Chart_2_2_2_3"/>
            <p:cNvGraphicFramePr>
              <a:graphicFrameLocks/>
            </p:cNvGraphicFramePr>
            <p:nvPr/>
          </p:nvGraphicFramePr>
          <p:xfrm>
            <a:off y="1836000" x="3780000"/>
            <a:ext cx="2880000" cy="540000"/>
          </p:xfrm>
          <a:graphic>
            <a:graphicData uri="http://schemas.openxmlformats.org/drawingml/2006/chart">
              <c:chart xmlns:c="http://schemas.openxmlformats.org/drawingml/2006/chart" r:id="R2864fc51e556412d"/>
            </a:graphicData>
          </a:graphic>
        </p:graphicFrame>
        <p:graphicFrame>
          <p:nvGraphicFramePr>
            <p:cNvPr id="5003" name="Chart_3_2_3_3"/>
            <p:cNvGraphicFramePr>
              <a:graphicFrameLocks/>
            </p:cNvGraphicFramePr>
            <p:nvPr/>
          </p:nvGraphicFramePr>
          <p:xfrm>
            <a:off y="2376000" x="3780000"/>
            <a:ext cx="2880000" cy="540000"/>
          </p:xfrm>
          <a:graphic>
            <a:graphicData uri="http://schemas.openxmlformats.org/drawingml/2006/chart">
              <c:chart xmlns:c="http://schemas.openxmlformats.org/drawingml/2006/chart" r:id="R312ba6c9e8a74ade"/>
            </a:graphicData>
          </a:graphic>
        </p:graphicFrame>
        <p:graphicFrame>
          <p:nvGraphicFramePr>
            <p:cNvPr id="5004" name="Chart_4_2_4_3"/>
            <p:cNvGraphicFramePr>
              <a:graphicFrameLocks/>
            </p:cNvGraphicFramePr>
            <p:nvPr/>
          </p:nvGraphicFramePr>
          <p:xfrm>
            <a:off y="2916000" x="3780000"/>
            <a:ext cx="2880000" cy="540000"/>
          </p:xfrm>
          <a:graphic>
            <a:graphicData uri="http://schemas.openxmlformats.org/drawingml/2006/chart">
              <c:chart xmlns:c="http://schemas.openxmlformats.org/drawingml/2006/chart" r:id="R46a09e1abbf54249"/>
            </a:graphicData>
          </a:graphic>
        </p:graphicFrame>
        <p:graphicFrame>
          <p:nvGraphicFramePr>
            <p:cNvPr id="5005" name="Chart_5_2_5_3"/>
            <p:cNvGraphicFramePr>
              <a:graphicFrameLocks/>
            </p:cNvGraphicFramePr>
            <p:nvPr/>
          </p:nvGraphicFramePr>
          <p:xfrm>
            <a:off y="3456000" x="3780000"/>
            <a:ext cx="2880000" cy="540000"/>
          </p:xfrm>
          <a:graphic>
            <a:graphicData uri="http://schemas.openxmlformats.org/drawingml/2006/chart">
              <c:chart xmlns:c="http://schemas.openxmlformats.org/drawingml/2006/chart" r:id="R09e10aaf1575498a"/>
            </a:graphicData>
          </a:graphic>
        </p:graphicFrame>
        <p:graphicFrame>
          <p:nvGraphicFramePr>
            <p:cNvPr id="5006" name="Chart_6_2_6_3"/>
            <p:cNvGraphicFramePr>
              <a:graphicFrameLocks/>
            </p:cNvGraphicFramePr>
            <p:nvPr/>
          </p:nvGraphicFramePr>
          <p:xfrm>
            <a:off y="3996000" x="3780000"/>
            <a:ext cx="2880000" cy="2700000"/>
          </p:xfrm>
          <a:graphic>
            <a:graphicData uri="http://schemas.openxmlformats.org/drawingml/2006/chart">
              <c:chart xmlns:c="http://schemas.openxmlformats.org/drawingml/2006/chart" r:id="Re6c78ca9e1e64622"/>
            </a:graphicData>
          </a:graphic>
        </p:graphicFrame>
      </p:grpSp>
      <p:grpSp>
        <p:nvGrpSpPr>
          <p:cNvPr id="12" name="Grupp 11"/>
          <p:cNvGrpSpPr/>
          <p:nvPr/>
        </p:nvGrpSpPr>
        <p:grpSpPr>
          <a:xfrm>
            <a:off x="3713020" y="1644568"/>
            <a:ext cx="2982979" cy="398954"/>
            <a:chOff x="3713020" y="1644568"/>
            <a:chExt cx="2982979" cy="398954"/>
          </a:xfrm>
        </p:grpSpPr>
        <p:pic>
          <p:nvPicPr>
            <p:cNvPr id="11" name="Bildobjekt 10"/>
            <p:cNvPicPr>
              <a:picLocks noChangeAspect="1"/>
            </p:cNvPicPr>
            <p:nvPr/>
          </p:nvPicPr>
          <p:blipFill>
            <a:blip r:embed="Re8c7705e2d424db9"/>
            <a:stretch>
              <a:fillRect/>
            </a:stretch>
          </p:blipFill>
          <p:spPr>
            <a:xfrm>
              <a:off x="3713020" y="1644568"/>
              <a:ext cx="2637744" cy="196125"/>
            </a:xfrm>
            <a:prstGeom prst="rect">
              <a:avLst/>
            </a:prstGeom>
          </p:spPr>
        </p:pic>
        <p:pic>
          <p:nvPicPr>
            <p:cNvPr id="5" name="Bildobjekt 4"/>
            <p:cNvPicPr>
              <a:picLocks noChangeAspect="1"/>
            </p:cNvPicPr>
            <p:nvPr/>
          </p:nvPicPr>
          <p:blipFill>
            <a:blip r:embed="R28c9281ce7dc462b"/>
            <a:stretch>
              <a:fillRect/>
            </a:stretch>
          </p:blipFill>
          <p:spPr>
            <a:xfrm>
              <a:off x="3816002" y="1808699"/>
              <a:ext cx="2879997" cy="234823"/>
            </a:xfrm>
            <a:prstGeom prst="rect">
              <a:avLst/>
            </a:prstGeom>
          </p:spPr>
        </p:pic>
      </p:grpSp>
    </p:spTree>
    <p:extLst>
      <p:ext uri="{BB962C8B-B14F-4D97-AF65-F5344CB8AC3E}">
        <p14:creationId xmlns:p14="http://schemas.microsoft.com/office/powerpoint/2010/main" val="3690149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Resultat per fråga</a:t>
              </a:r>
            </a:p>
          </p:txBody>
        </p:sp>
      </p:grpSp>
      <p:sp>
        <p:nvSpPr>
          <p:cNvPr id="19" name="Title2Left"/>
          <p:cNvSpPr txBox="1"/>
          <p:nvPr/>
        </p:nvSpPr>
        <p:spPr>
          <a:xfrm>
            <a:off x="720000" y="765899"/>
            <a:ext cx="8645942" cy="828650"/>
          </a:xfrm>
          <a:prstGeom prst="rect">
            <a:avLst/>
          </a:prstGeom>
          <a:noFill/>
        </p:spPr>
        <p:txBody>
          <a:bodyPr vertOverflow="clip" wrap="square" lIns="0" tIns="0" rIns="0" bIns="0" rtlCol="0" anchor="t"/>
          <a:lstStyle/>
          <a:p>
            <a:r>
              <a:rPr lang="sv-SE" sz="1400" spc="50" noProof="1">
                <a:solidFill>
                  <a:schemeClr val="tx1">
                    <a:lumMod val="75000"/>
                    <a:lumOff val="25000"/>
                  </a:schemeClr>
                </a:solidFill>
              </a:rPr>
              <a:t>Här visas resultat per fråga, dvs andelen av alla svarande som valt respektive svarsalternativ. </a:t>
            </a:r>
            <a:br/>
            <a:r>
              <a:rPr lang="sv-SE" sz="1400" spc="50" noProof="1">
                <a:solidFill>
                  <a:schemeClr val="tx1">
                    <a:lumMod val="75000"/>
                    <a:lumOff val="25000"/>
                  </a:schemeClr>
                </a:solidFill>
              </a:rPr>
              <a:t>I kolumnerna till höger visas frågans medelvärde för förskolan både för i år och förra året, samt medelvärde för stadsdelen, kommunen och för GR.</a:t>
            </a:r>
            <a:endParaRPr sz="1400" dirty="0">
              <a:solidFill>
                <a:schemeClr val="tx1">
                  <a:lumMod val="75000"/>
                  <a:lumOff val="25000"/>
                </a:schemeClr>
              </a:solidFill>
            </a:endParaRPr>
          </a:p>
        </p:txBody>
      </p:sp>
      <p:grpSp>
        <p:nvGrpSpPr>
          <p:cNvPr id="70" name="Footer"/>
          <p:cNvGrpSpPr/>
          <p:nvPr/>
        </p:nvGrpSpPr>
        <p:grpSpPr>
          <a:xfrm>
            <a:off x="108000" y="6372000"/>
            <a:ext cx="9507948" cy="396000"/>
            <a:chOff x="108000" y="6372000"/>
            <a:chExt cx="9507948" cy="396000"/>
          </a:xfrm>
        </p:grpSpPr>
        <p:sp>
          <p:nvSpPr>
            <p:cNvPr id="71" name="FooterRight"/>
            <p:cNvSpPr txBox="1"/>
            <p:nvPr/>
          </p:nvSpPr>
          <p:spPr>
            <a:xfrm>
              <a:off x="108000" y="6372000"/>
              <a:ext cx="9507948" cy="396000"/>
            </a:xfrm>
            <a:prstGeom prst="rect">
              <a:avLst/>
            </a:prstGeom>
            <a:noFill/>
          </p:spPr>
          <p:txBody>
            <a:bodyPr vertOverflow="clip" wrap="square" lIns="0" tIns="0" rIns="0" bIns="0" rtlCol="0" anchor="b"/>
            <a:lstStyle/>
            <a:p>
              <a:pPr algn="r"/>
              <a:r>
                <a:rPr lang="en-GB" sz="1050" spc="50" noProof="1">
                  <a:solidFill>
                    <a:schemeClr val="tx1">
                      <a:lumMod val="249351"/>
                    </a:schemeClr>
                  </a:solidFill>
                </a:rPr>
                <a:t>Rapporten gäller </a:t>
              </a:r>
              <a:r>
                <a:rPr lang="en-GB" sz="1050" spc="50" noProof="1">
                  <a:solidFill>
                    <a:schemeClr val="tx1">
                      <a:lumMod val="249351"/>
                    </a:schemeClr>
                  </a:solidFill>
                </a:rPr>
                <a:t>Sanatoriegatan 90 förskola</a:t>
              </a:r>
              <a:br/>
              <a:r>
                <a:rPr lang="en-GB" sz="1050" spc="50" noProof="1">
                  <a:solidFill>
                    <a:schemeClr val="tx1">
                      <a:lumMod val="249351"/>
                    </a:schemeClr>
                  </a:solidFill>
                </a:rPr>
                <a:t>och bygger på svar från </a:t>
              </a:r>
              <a:r>
                <a:rPr lang="en-GB" sz="1050" spc="50" noProof="1">
                  <a:solidFill>
                    <a:schemeClr val="tx1">
                      <a:lumMod val="249351"/>
                    </a:schemeClr>
                  </a:solidFill>
                </a:rPr>
                <a:t>14</a:t>
              </a:r>
              <a:r>
                <a:rPr lang="en-GB" sz="1050" spc="50" noProof="1">
                  <a:solidFill>
                    <a:schemeClr val="tx1">
                      <a:lumMod val="249351"/>
                    </a:schemeClr>
                  </a:solidFill>
                </a:rPr>
                <a:t> vårdnadshavare av </a:t>
              </a:r>
              <a:r>
                <a:rPr lang="en-GB" sz="1050" spc="50" noProof="1">
                  <a:solidFill>
                    <a:schemeClr val="tx1">
                      <a:lumMod val="249351"/>
                    </a:schemeClr>
                  </a:solidFill>
                </a:rPr>
                <a:t>16</a:t>
              </a:r>
              <a:r>
                <a:rPr lang="en-GB" sz="1050" spc="50" noProof="1">
                  <a:solidFill>
                    <a:schemeClr val="tx1">
                      <a:lumMod val="249351"/>
                    </a:schemeClr>
                  </a:solidFill>
                </a:rPr>
                <a:t> möjliga, alltså </a:t>
              </a:r>
              <a:r>
                <a:rPr lang="en-GB" sz="1050" spc="50" noProof="1">
                  <a:solidFill>
                    <a:schemeClr val="tx1">
                      <a:lumMod val="249351"/>
                    </a:schemeClr>
                  </a:solidFill>
                </a:rPr>
                <a:t>87.5%</a:t>
              </a:r>
              <a:br>
                <a:rPr sz="1400" dirty="0"/>
              </a:br>
            </a:p>
          </p:txBody>
        </p:sp>
      </p:grpSp>
      <p:grpSp>
        <p:nvGrpSpPr>
          <p:cNvPr id="30" name="Title2"/>
          <p:cNvGrpSpPr/>
          <p:nvPr/>
        </p:nvGrpSpPr>
        <p:grpSpPr>
          <a:xfrm>
            <a:off x="720000" y="936000"/>
            <a:ext cx="8460000" cy="360000"/>
            <a:chOff x="720000" y="936000"/>
            <a:chExt cx="8460000" cy="360000"/>
          </a:xfrm>
        </p:grpSpPr>
        <p:sp>
          <p:nvSpPr>
            <p:cNvPr id="31" name="Title2Center"/>
            <p:cNvSpPr txBox="1"/>
            <p:nvPr/>
          </p:nvSpPr>
          <p:spPr>
            <a:xfrm>
              <a:off x="3540000" y="936000"/>
              <a:ext cx="2820000" cy="360000"/>
            </a:xfrm>
            <a:prstGeom prst="rect">
              <a:avLst/>
            </a:prstGeom>
            <a:noFill/>
          </p:spPr>
          <p:txBody>
            <a:bodyPr vertOverflow="clip" wrap="square" lIns="0" tIns="0" rIns="0" bIns="0" rtlCol="0" anchor="t"/>
            <a:lstStyle/>
            <a:p>
              <a:pPr algn="ctr"/>
              <a:r>
                <a:rPr lang="en-GB" sz="1200" b="1" spc="50" noProof="1">
                  <a:solidFill>
                    <a:schemeClr val="tx2">
                      <a:lumMod val="250980"/>
                    </a:schemeClr>
                  </a:solidFill>
                </a:rPr>
                <a:t>⋅</a:t>
              </a:r>
            </a:p>
          </p:txBody>
        </p:sp>
      </p:grpSp>
      <p:grpSp>
        <p:nvGrpSpPr>
          <p:cNvPr id="60" name="BodyFooter"/>
          <p:cNvGrpSpPr/>
          <p:nvPr/>
        </p:nvGrpSpPr>
        <p:grpSpPr>
          <a:xfrm>
            <a:off x="720000" y="5338618"/>
            <a:ext cx="8460000" cy="1072024"/>
            <a:chOff x="720000" y="5570465"/>
            <a:chExt cx="8460000" cy="297535"/>
          </a:xfrm>
        </p:grpSpPr>
        <p:sp>
          <p:nvSpPr>
            <p:cNvPr id="61" name="BodyFooterLeft"/>
            <p:cNvSpPr txBox="1"/>
            <p:nvPr/>
          </p:nvSpPr>
          <p:spPr>
            <a:xfrm>
              <a:off x="720000" y="5570465"/>
              <a:ext cx="8460000" cy="297535"/>
            </a:xfrm>
            <a:prstGeom prst="rect">
              <a:avLst/>
            </a:prstGeom>
            <a:noFill/>
          </p:spPr>
          <p:txBody>
            <a:bodyPr vertOverflow="clip" wrap="square" lIns="0" tIns="0" rIns="0" bIns="0" rtlCol="0" anchor="t"/>
            <a:lstStyle/>
            <a:p>
              <a:pPr algn="l"/>
              <a:r>
                <a:rPr lang="en-GB" sz="1100" i="1" spc="50" noProof="1">
                  <a:solidFill>
                    <a:schemeClr val="tx1">
                      <a:lumMod val="166234"/>
                    </a:schemeClr>
                  </a:solidFill>
                </a:rPr>
                <a:t>Varje färgat fält motsvarar ett svarsalternativ. I fältet visas procentandelen av de svarande som har valt det svarsalternativet.</a:t>
              </a:r>
              <a:br/>
              <a:r>
                <a:rPr lang="en-GB" sz="1100" i="1" spc="50" noProof="1">
                  <a:solidFill>
                    <a:schemeClr val="tx1">
                      <a:lumMod val="166234"/>
                    </a:schemeClr>
                  </a:solidFill>
                </a:rPr>
                <a:t>I tabellen bredvid stapeldiagrammet redovisas medelvärde för varje fråga, det vill säga ett genomsnittsvärde för alla vårdnadshavares svar. Värdet kan enkelt jämföras med andra medelvärden. Medelvärdet kan i denna undersökning ligga mellan 1 och 7 och ju högre värde desto mer nöjda vårdnadshavare.</a:t>
              </a:r>
            </a:p>
          </p:txBody>
        </p:sp>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16" name="BodyContent"/>
          <p:cNvGrpSpPr/>
          <p:nvPr/>
        </p:nvGrpSpPr>
        <p:grpSpPr>
          <a:xfrm>
            <a:off x="720000" y="1976007"/>
            <a:ext cx="8136000" cy="4356000"/>
            <a:chOff x="720000" y="1296000"/>
            <a:chExt cx="8136000" cy="4356000"/>
          </a:xfrm>
        </p:grpSpPr>
        <p:graphicFrame>
          <p:nvGraphicFramePr>
            <p:cNvPr id="5002" name="BodyContentTable"/>
            <p:cNvGraphicFramePr>
              <a:graphicFrameLocks/>
            </p:cNvGraphicFramePr>
            <p:nvPr/>
          </p:nvGraphicFramePr>
          <p:xfrm>
            <a:off x="720000" y="1296000"/>
            <a:ext cx="8136000" cy="4356000"/>
          </p:xfrm>
          <a:graphic>
            <a:graphicData uri="http://schemas.openxmlformats.org/drawingml/2006/table">
              <a:tbl>
                <a:tblPr>
</a:tblPr>
                <a:tblGrid>
                  <a:gridCol w="3060000"/>
                  <a:gridCol w="1440000"/>
                  <a:gridCol w="1440000"/>
                  <a:gridCol w="540000"/>
                  <a:gridCol w="540000"/>
                  <a:gridCol w="540000"/>
                  <a:gridCol w="540000"/>
                  <a:gridCol w="540000"/>
                </a:tblGrid>
                <!--columnGroups:-->
                <a:tr h="540000">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r>
                          <a:rPr sz="900" lang="en-GB" spc="50" noProof="1"/>
                          <a:t>6.7</a:t>
                        </a:r>
                      </a:p>
                    </a:txBody>
                    <a:tcPr anchor="ctr" marT="0" marB="0" horzOverflow="clip" marL="72000" marR="72000">
                      <a:lnL>
                        <a:noFill/>
                      </a:lnL>
                      <a:lnR>
                        <a:noFill/>
                      </a:lnR>
                      <a:lnT>
                        <a:noFill/>
                      </a:lnT>
                      <a:lnB>
                        <a:noFill/>
                      </a:lnB>
                    </a:tcPr>
                  </a:tc>
                  <a:tc>
                    <a:txBody>
                      <a:bodyPr/>
                      <a:lstStyle/>
                      <a:p>
                        <a:pPr fontAlgn="ctr" algn="r">
                          <a:defRPr spc="50"/>
                        </a:pPr>
                        <a:r>
                          <a:rPr sz="900" lang="en-GB" spc="50" noProof="1"/>
                          <a:t>6.2</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5.3</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5.3</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5.5</a:t>
                        </a:r>
                      </a:p>
                    </a:txBody>
                    <a:tcPr anchor="ctr" marT="0" marB="0" horzOverflow="clip" marL="72000" marR="72000">
                      <a:lnL>
                        <a:noFill/>
                      </a:lnL>
                      <a:lnR>
                        <a:noFill/>
                      </a:lnR>
                      <a:lnT>
                        <a:noFill/>
                      </a:lnT>
                      <a:lnB>
                        <a:noFill/>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r>
                          <a:rPr sz="900" lang="en-GB" spc="50" noProof="1"/>
                          <a:t>6.6</a:t>
                        </a:r>
                      </a:p>
                    </a:txBody>
                    <a:tcPr anchor="ctr" marT="0" marB="0" horzOverflow="clip" marL="72000" marR="72000">
                      <a:lnL>
                        <a:noFill/>
                      </a:lnL>
                      <a:lnR>
                        <a:noFill/>
                      </a:lnR>
                      <a:lnT>
                        <a:noFill/>
                      </a:lnT>
                      <a:lnB>
                        <a:noFill/>
                      </a:lnB>
                    </a:tcPr>
                  </a:tc>
                  <a:tc>
                    <a:txBody>
                      <a:bodyPr/>
                      <a:lstStyle/>
                      <a:p>
                        <a:pPr fontAlgn="ctr" algn="r">
                          <a:defRPr spc="50"/>
                        </a:pPr>
                        <a:r>
                          <a:rPr sz="900" lang="en-GB" spc="50" noProof="1"/>
                          <a:t>6.6</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5.4</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5.4</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5.6</a:t>
                        </a:r>
                      </a:p>
                    </a:txBody>
                    <a:tcPr anchor="ctr" marT="0" marB="0" horzOverflow="clip" marL="72000" marR="72000">
                      <a:lnL>
                        <a:noFill/>
                      </a:lnL>
                      <a:lnR>
                        <a:noFill/>
                      </a:lnR>
                      <a:lnT>
                        <a:noFill/>
                      </a:lnT>
                      <a:lnB>
                        <a:noFill/>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r>
                          <a:rPr sz="900" lang="en-GB" spc="50" noProof="1"/>
                          <a:t>6.6</a:t>
                        </a:r>
                      </a:p>
                    </a:txBody>
                    <a:tcPr anchor="ctr" marT="0" marB="0" horzOverflow="clip" marL="72000" marR="72000">
                      <a:lnL>
                        <a:noFill/>
                      </a:lnL>
                      <a:lnR>
                        <a:noFill/>
                      </a:lnR>
                      <a:lnT>
                        <a:noFill/>
                      </a:lnT>
                      <a:lnB>
                        <a:noFill/>
                      </a:lnB>
                    </a:tcPr>
                  </a:tc>
                  <a:tc>
                    <a:txBody>
                      <a:bodyPr/>
                      <a:lstStyle/>
                      <a:p>
                        <a:pPr fontAlgn="ctr" algn="r">
                          <a:defRPr spc="50"/>
                        </a:pPr>
                        <a:r>
                          <a:rPr sz="900" lang="en-GB" spc="50" noProof="1"/>
                          <a:t>6.5</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5.9</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5.8</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5.9</a:t>
                        </a:r>
                      </a:p>
                    </a:txBody>
                    <a:tcPr anchor="ctr" marT="0" marB="0" horzOverflow="clip" marL="72000" marR="72000">
                      <a:lnL>
                        <a:noFill/>
                      </a:lnL>
                      <a:lnR>
                        <a:noFill/>
                      </a:lnR>
                      <a:lnT>
                        <a:noFill/>
                      </a:lnT>
                      <a:lnB>
                        <a:noFill/>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r>
                          <a:rPr sz="900" lang="en-GB" spc="50" noProof="1"/>
                          <a:t>6.3</a:t>
                        </a:r>
                      </a:p>
                    </a:txBody>
                    <a:tcPr anchor="ctr" marT="0" marB="0" horzOverflow="clip" marL="72000" marR="72000">
                      <a:lnL>
                        <a:noFill/>
                      </a:lnL>
                      <a:lnR>
                        <a:noFill/>
                      </a:lnR>
                      <a:lnT>
                        <a:noFill/>
                      </a:lnT>
                      <a:lnB>
                        <a:noFill/>
                      </a:lnB>
                    </a:tcPr>
                  </a:tc>
                  <a:tc>
                    <a:txBody>
                      <a:bodyPr/>
                      <a:lstStyle/>
                      <a:p>
                        <a:pPr fontAlgn="ctr" algn="r">
                          <a:defRPr spc="50"/>
                        </a:pPr>
                        <a:r>
                          <a:rPr sz="900" lang="en-GB" spc="50" noProof="1"/>
                          <a:t>6.3</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5.6</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5.6</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5.7</a:t>
                        </a:r>
                      </a:p>
                    </a:txBody>
                    <a:tcPr anchor="ctr" marT="0" marB="0" horzOverflow="clip" marL="72000" marR="72000">
                      <a:lnL>
                        <a:noFill/>
                      </a:lnL>
                      <a:lnR>
                        <a:noFill/>
                      </a:lnR>
                      <a:lnT>
                        <a:noFill/>
                      </a:lnT>
                      <a:lnB>
                        <a:noFill/>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9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9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6.1</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6.2</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5.5</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5.6</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5.7</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r>
              </a:tbl>
            </a:graphicData>
          </a:graphic>
        </p:graphicFrame>
        <p:sp>
          <p:nvSpPr>
            <p:cNvPr id="104" name="Cell_1_4_1_4"/>
            <p:cNvSpPr txBox="1"/>
            <p:nvPr/>
          </p:nvSpPr>
          <p:spPr>
            <a:xfrm>
              <a:off y="1296000" x="666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2016</a:t>
              </a:r>
            </a:p>
          </p:txBody>
        </p:sp>
        <p:sp>
          <p:nvSpPr>
            <p:cNvPr id="105" name="Cell_1_5_1_5"/>
            <p:cNvSpPr txBox="1"/>
            <p:nvPr/>
          </p:nvSpPr>
          <p:spPr>
            <a:xfrm>
              <a:off y="1296000" x="720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2015</a:t>
              </a:r>
            </a:p>
          </p:txBody>
        </p:sp>
        <p:sp>
          <p:nvSpPr>
            <p:cNvPr id="106" name="Cell_1_6_1_6"/>
            <p:cNvSpPr txBox="1"/>
            <p:nvPr/>
          </p:nvSpPr>
          <p:spPr>
            <a:xfrm>
              <a:off y="1296000" x="774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Örgryte-Härlanda</a:t>
              </a:r>
            </a:p>
          </p:txBody>
        </p:sp>
        <p:sp>
          <p:nvSpPr>
            <p:cNvPr id="107" name="Cell_1_7_1_7"/>
            <p:cNvSpPr txBox="1"/>
            <p:nvPr/>
          </p:nvSpPr>
          <p:spPr>
            <a:xfrm>
              <a:off y="1296000" x="828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Göteborg</a:t>
              </a:r>
            </a:p>
          </p:txBody>
        </p:sp>
        <p:sp>
          <p:nvSpPr>
            <p:cNvPr id="108" name="Cell_1_8_1_8"/>
            <p:cNvSpPr txBox="1"/>
            <p:nvPr/>
          </p:nvSpPr>
          <p:spPr>
            <a:xfrm>
              <a:off y="1296000" x="882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GR</a:t>
              </a:r>
            </a:p>
          </p:txBody>
        </p:sp>
        <p:sp>
          <p:nvSpPr>
            <p:cNvPr id="201" name="Cell_2_1_2_1"/>
            <p:cNvSpPr txBox="1"/>
            <p:nvPr/>
          </p:nvSpPr>
          <p:spPr>
            <a:xfrm>
              <a:off y="183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Barnen har möjlighet att ingå i mindre och större grupper under delar av dagen</a:t>
              </a:r>
            </a:p>
          </p:txBody>
        </p:sp>
        <p:sp>
          <p:nvSpPr>
            <p:cNvPr id="301" name="Cell_3_1_3_1"/>
            <p:cNvSpPr txBox="1"/>
            <p:nvPr/>
          </p:nvSpPr>
          <p:spPr>
            <a:xfrm>
              <a:off y="237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Barnen har möjlighet att ha inflytande på verksamhetens innehåll</a:t>
              </a:r>
            </a:p>
          </p:txBody>
        </p:sp>
        <p:sp>
          <p:nvSpPr>
            <p:cNvPr id="401" name="Cell_4_1_4_1"/>
            <p:cNvSpPr txBox="1"/>
            <p:nvPr/>
          </p:nvSpPr>
          <p:spPr>
            <a:xfrm>
              <a:off y="291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Barnen ska lära sig hur man fungerar tillsammans i en grupp</a:t>
              </a:r>
            </a:p>
          </p:txBody>
        </p:sp>
        <p:sp>
          <p:nvSpPr>
            <p:cNvPr id="501" name="Cell_5_1_5_1"/>
            <p:cNvSpPr txBox="1"/>
            <p:nvPr/>
          </p:nvSpPr>
          <p:spPr>
            <a:xfrm>
              <a:off y="345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Barnen ska känna glädjen av att lära sig och känna att de behövs i gruppen</a:t>
              </a:r>
            </a:p>
          </p:txBody>
        </p:sp>
        <p:sp>
          <p:nvSpPr>
            <p:cNvPr id="601" name="Cell_6_1_6_1"/>
            <p:cNvSpPr txBox="1"/>
            <p:nvPr/>
          </p:nvSpPr>
          <p:spPr>
            <a:xfrm>
              <a:off y="399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Barnen ska kunna byta mellan olika aktiviteter under dagen</a:t>
              </a:r>
            </a:p>
          </p:txBody>
        </p:sp>
        <p:graphicFrame>
          <p:nvGraphicFramePr>
            <p:cNvPr id="5002" name="Chart_2_2_2_3"/>
            <p:cNvGraphicFramePr>
              <a:graphicFrameLocks/>
            </p:cNvGraphicFramePr>
            <p:nvPr/>
          </p:nvGraphicFramePr>
          <p:xfrm>
            <a:off y="1836000" x="3780000"/>
            <a:ext cx="2880000" cy="540000"/>
          </p:xfrm>
          <a:graphic>
            <a:graphicData uri="http://schemas.openxmlformats.org/drawingml/2006/chart">
              <c:chart xmlns:c="http://schemas.openxmlformats.org/drawingml/2006/chart" r:id="Rbd9c47e2a08e4360"/>
            </a:graphicData>
          </a:graphic>
        </p:graphicFrame>
        <p:graphicFrame>
          <p:nvGraphicFramePr>
            <p:cNvPr id="5003" name="Chart_3_2_3_3"/>
            <p:cNvGraphicFramePr>
              <a:graphicFrameLocks/>
            </p:cNvGraphicFramePr>
            <p:nvPr/>
          </p:nvGraphicFramePr>
          <p:xfrm>
            <a:off y="2376000" x="3780000"/>
            <a:ext cx="2880000" cy="540000"/>
          </p:xfrm>
          <a:graphic>
            <a:graphicData uri="http://schemas.openxmlformats.org/drawingml/2006/chart">
              <c:chart xmlns:c="http://schemas.openxmlformats.org/drawingml/2006/chart" r:id="R5cf82717a75443c1"/>
            </a:graphicData>
          </a:graphic>
        </p:graphicFrame>
        <p:graphicFrame>
          <p:nvGraphicFramePr>
            <p:cNvPr id="5004" name="Chart_4_2_4_3"/>
            <p:cNvGraphicFramePr>
              <a:graphicFrameLocks/>
            </p:cNvGraphicFramePr>
            <p:nvPr/>
          </p:nvGraphicFramePr>
          <p:xfrm>
            <a:off y="2916000" x="3780000"/>
            <a:ext cx="2880000" cy="540000"/>
          </p:xfrm>
          <a:graphic>
            <a:graphicData uri="http://schemas.openxmlformats.org/drawingml/2006/chart">
              <c:chart xmlns:c="http://schemas.openxmlformats.org/drawingml/2006/chart" r:id="Re899ef2be3a54b8e"/>
            </a:graphicData>
          </a:graphic>
        </p:graphicFrame>
        <p:graphicFrame>
          <p:nvGraphicFramePr>
            <p:cNvPr id="5005" name="Chart_5_2_5_3"/>
            <p:cNvGraphicFramePr>
              <a:graphicFrameLocks/>
            </p:cNvGraphicFramePr>
            <p:nvPr/>
          </p:nvGraphicFramePr>
          <p:xfrm>
            <a:off y="3456000" x="3780000"/>
            <a:ext cx="2880000" cy="540000"/>
          </p:xfrm>
          <a:graphic>
            <a:graphicData uri="http://schemas.openxmlformats.org/drawingml/2006/chart">
              <c:chart xmlns:c="http://schemas.openxmlformats.org/drawingml/2006/chart" r:id="R0d4ec659eb39411a"/>
            </a:graphicData>
          </a:graphic>
        </p:graphicFrame>
        <p:graphicFrame>
          <p:nvGraphicFramePr>
            <p:cNvPr id="5006" name="Chart_6_2_6_3"/>
            <p:cNvGraphicFramePr>
              <a:graphicFrameLocks/>
            </p:cNvGraphicFramePr>
            <p:nvPr/>
          </p:nvGraphicFramePr>
          <p:xfrm>
            <a:off y="3996000" x="3780000"/>
            <a:ext cx="2880000" cy="2700000"/>
          </p:xfrm>
          <a:graphic>
            <a:graphicData uri="http://schemas.openxmlformats.org/drawingml/2006/chart">
              <c:chart xmlns:c="http://schemas.openxmlformats.org/drawingml/2006/chart" r:id="Rf3d7d6a5012b4512"/>
            </a:graphicData>
          </a:graphic>
        </p:graphicFrame>
      </p:grpSp>
      <p:grpSp>
        <p:nvGrpSpPr>
          <p:cNvPr id="12" name="Grupp 11"/>
          <p:cNvGrpSpPr/>
          <p:nvPr/>
        </p:nvGrpSpPr>
        <p:grpSpPr>
          <a:xfrm>
            <a:off x="3713020" y="1644568"/>
            <a:ext cx="2982979" cy="398954"/>
            <a:chOff x="3713020" y="1644568"/>
            <a:chExt cx="2982979" cy="398954"/>
          </a:xfrm>
        </p:grpSpPr>
        <p:pic>
          <p:nvPicPr>
            <p:cNvPr id="11" name="Bildobjekt 10"/>
            <p:cNvPicPr>
              <a:picLocks noChangeAspect="1"/>
            </p:cNvPicPr>
            <p:nvPr/>
          </p:nvPicPr>
          <p:blipFill>
            <a:blip r:embed="R6894354bfe664742"/>
            <a:stretch>
              <a:fillRect/>
            </a:stretch>
          </p:blipFill>
          <p:spPr>
            <a:xfrm>
              <a:off x="3713020" y="1644568"/>
              <a:ext cx="2637744" cy="196125"/>
            </a:xfrm>
            <a:prstGeom prst="rect">
              <a:avLst/>
            </a:prstGeom>
          </p:spPr>
        </p:pic>
        <p:pic>
          <p:nvPicPr>
            <p:cNvPr id="5" name="Bildobjekt 4"/>
            <p:cNvPicPr>
              <a:picLocks noChangeAspect="1"/>
            </p:cNvPicPr>
            <p:nvPr/>
          </p:nvPicPr>
          <p:blipFill>
            <a:blip r:embed="R0f1a60bd6a114392"/>
            <a:stretch>
              <a:fillRect/>
            </a:stretch>
          </p:blipFill>
          <p:spPr>
            <a:xfrm>
              <a:off x="3816002" y="1808699"/>
              <a:ext cx="2879997" cy="234823"/>
            </a:xfrm>
            <a:prstGeom prst="rect">
              <a:avLst/>
            </a:prstGeom>
          </p:spPr>
        </p:pic>
      </p:grpSp>
    </p:spTree>
    <p:extLst>
      <p:ext uri="{BB962C8B-B14F-4D97-AF65-F5344CB8AC3E}">
        <p14:creationId xmlns:p14="http://schemas.microsoft.com/office/powerpoint/2010/main" val="3690149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Resultat per fråga</a:t>
              </a:r>
            </a:p>
          </p:txBody>
        </p:sp>
      </p:grpSp>
      <p:sp>
        <p:nvSpPr>
          <p:cNvPr id="19" name="Title2Left"/>
          <p:cNvSpPr txBox="1"/>
          <p:nvPr/>
        </p:nvSpPr>
        <p:spPr>
          <a:xfrm>
            <a:off x="720000" y="765899"/>
            <a:ext cx="8645942" cy="828650"/>
          </a:xfrm>
          <a:prstGeom prst="rect">
            <a:avLst/>
          </a:prstGeom>
          <a:noFill/>
        </p:spPr>
        <p:txBody>
          <a:bodyPr vertOverflow="clip" wrap="square" lIns="0" tIns="0" rIns="0" bIns="0" rtlCol="0" anchor="t"/>
          <a:lstStyle/>
          <a:p>
            <a:r>
              <a:rPr lang="sv-SE" sz="1400" spc="50" noProof="1">
                <a:solidFill>
                  <a:schemeClr val="tx1">
                    <a:lumMod val="75000"/>
                    <a:lumOff val="25000"/>
                  </a:schemeClr>
                </a:solidFill>
              </a:rPr>
              <a:t>Här visas resultat per fråga, dvs andelen av alla svarande som valt respektive svarsalternativ. </a:t>
            </a:r>
            <a:br/>
            <a:r>
              <a:rPr lang="sv-SE" sz="1400" spc="50" noProof="1">
                <a:solidFill>
                  <a:schemeClr val="tx1">
                    <a:lumMod val="75000"/>
                    <a:lumOff val="25000"/>
                  </a:schemeClr>
                </a:solidFill>
              </a:rPr>
              <a:t>I kolumnerna till höger visas frågans medelvärde för förskolan både för i år och förra året, samt medelvärde för stadsdelen, kommunen och för GR.</a:t>
            </a:r>
            <a:endParaRPr sz="1400" dirty="0">
              <a:solidFill>
                <a:schemeClr val="tx1">
                  <a:lumMod val="75000"/>
                  <a:lumOff val="25000"/>
                </a:schemeClr>
              </a:solidFill>
            </a:endParaRPr>
          </a:p>
        </p:txBody>
      </p:sp>
      <p:grpSp>
        <p:nvGrpSpPr>
          <p:cNvPr id="70" name="Footer"/>
          <p:cNvGrpSpPr/>
          <p:nvPr/>
        </p:nvGrpSpPr>
        <p:grpSpPr>
          <a:xfrm>
            <a:off x="108000" y="6372000"/>
            <a:ext cx="9507948" cy="396000"/>
            <a:chOff x="108000" y="6372000"/>
            <a:chExt cx="9507948" cy="396000"/>
          </a:xfrm>
        </p:grpSpPr>
        <p:sp>
          <p:nvSpPr>
            <p:cNvPr id="71" name="FooterRight"/>
            <p:cNvSpPr txBox="1"/>
            <p:nvPr/>
          </p:nvSpPr>
          <p:spPr>
            <a:xfrm>
              <a:off x="108000" y="6372000"/>
              <a:ext cx="9507948" cy="396000"/>
            </a:xfrm>
            <a:prstGeom prst="rect">
              <a:avLst/>
            </a:prstGeom>
            <a:noFill/>
          </p:spPr>
          <p:txBody>
            <a:bodyPr vertOverflow="clip" wrap="square" lIns="0" tIns="0" rIns="0" bIns="0" rtlCol="0" anchor="b"/>
            <a:lstStyle/>
            <a:p>
              <a:pPr algn="r"/>
              <a:r>
                <a:rPr lang="en-GB" sz="1050" spc="50" noProof="1">
                  <a:solidFill>
                    <a:schemeClr val="tx1">
                      <a:lumMod val="249351"/>
                    </a:schemeClr>
                  </a:solidFill>
                </a:rPr>
                <a:t>Rapporten gäller </a:t>
              </a:r>
              <a:r>
                <a:rPr lang="en-GB" sz="1050" spc="50" noProof="1">
                  <a:solidFill>
                    <a:schemeClr val="tx1">
                      <a:lumMod val="249351"/>
                    </a:schemeClr>
                  </a:solidFill>
                </a:rPr>
                <a:t>Sanatoriegatan 90 förskola</a:t>
              </a:r>
              <a:br/>
              <a:r>
                <a:rPr lang="en-GB" sz="1050" spc="50" noProof="1">
                  <a:solidFill>
                    <a:schemeClr val="tx1">
                      <a:lumMod val="249351"/>
                    </a:schemeClr>
                  </a:solidFill>
                </a:rPr>
                <a:t>och bygger på svar från </a:t>
              </a:r>
              <a:r>
                <a:rPr lang="en-GB" sz="1050" spc="50" noProof="1">
                  <a:solidFill>
                    <a:schemeClr val="tx1">
                      <a:lumMod val="249351"/>
                    </a:schemeClr>
                  </a:solidFill>
                </a:rPr>
                <a:t>14</a:t>
              </a:r>
              <a:r>
                <a:rPr lang="en-GB" sz="1050" spc="50" noProof="1">
                  <a:solidFill>
                    <a:schemeClr val="tx1">
                      <a:lumMod val="249351"/>
                    </a:schemeClr>
                  </a:solidFill>
                </a:rPr>
                <a:t> vårdnadshavare av </a:t>
              </a:r>
              <a:r>
                <a:rPr lang="en-GB" sz="1050" spc="50" noProof="1">
                  <a:solidFill>
                    <a:schemeClr val="tx1">
                      <a:lumMod val="249351"/>
                    </a:schemeClr>
                  </a:solidFill>
                </a:rPr>
                <a:t>16</a:t>
              </a:r>
              <a:r>
                <a:rPr lang="en-GB" sz="1050" spc="50" noProof="1">
                  <a:solidFill>
                    <a:schemeClr val="tx1">
                      <a:lumMod val="249351"/>
                    </a:schemeClr>
                  </a:solidFill>
                </a:rPr>
                <a:t> möjliga, alltså </a:t>
              </a:r>
              <a:r>
                <a:rPr lang="en-GB" sz="1050" spc="50" noProof="1">
                  <a:solidFill>
                    <a:schemeClr val="tx1">
                      <a:lumMod val="249351"/>
                    </a:schemeClr>
                  </a:solidFill>
                </a:rPr>
                <a:t>87.5%</a:t>
              </a:r>
              <a:br>
                <a:rPr sz="1400" dirty="0"/>
              </a:br>
            </a:p>
          </p:txBody>
        </p:sp>
      </p:grpSp>
      <p:grpSp>
        <p:nvGrpSpPr>
          <p:cNvPr id="30" name="Title2"/>
          <p:cNvGrpSpPr/>
          <p:nvPr/>
        </p:nvGrpSpPr>
        <p:grpSpPr>
          <a:xfrm>
            <a:off x="720000" y="936000"/>
            <a:ext cx="8460000" cy="360000"/>
            <a:chOff x="720000" y="936000"/>
            <a:chExt cx="8460000" cy="360000"/>
          </a:xfrm>
        </p:grpSpPr>
        <p:sp>
          <p:nvSpPr>
            <p:cNvPr id="31" name="Title2Center"/>
            <p:cNvSpPr txBox="1"/>
            <p:nvPr/>
          </p:nvSpPr>
          <p:spPr>
            <a:xfrm>
              <a:off x="3540000" y="936000"/>
              <a:ext cx="2820000" cy="360000"/>
            </a:xfrm>
            <a:prstGeom prst="rect">
              <a:avLst/>
            </a:prstGeom>
            <a:noFill/>
          </p:spPr>
          <p:txBody>
            <a:bodyPr vertOverflow="clip" wrap="square" lIns="0" tIns="0" rIns="0" bIns="0" rtlCol="0" anchor="t"/>
            <a:lstStyle/>
            <a:p>
              <a:pPr algn="ctr"/>
              <a:r>
                <a:rPr lang="en-GB" sz="1200" b="1" spc="50" noProof="1">
                  <a:solidFill>
                    <a:schemeClr val="tx2">
                      <a:lumMod val="250980"/>
                    </a:schemeClr>
                  </a:solidFill>
                </a:rPr>
                <a:t>⋅</a:t>
              </a:r>
            </a:p>
          </p:txBody>
        </p:sp>
      </p:grpSp>
      <p:grpSp>
        <p:nvGrpSpPr>
          <p:cNvPr id="60" name="BodyFooter"/>
          <p:cNvGrpSpPr/>
          <p:nvPr/>
        </p:nvGrpSpPr>
        <p:grpSpPr>
          <a:xfrm>
            <a:off x="720000" y="5338618"/>
            <a:ext cx="8460000" cy="1072024"/>
            <a:chOff x="720000" y="5570465"/>
            <a:chExt cx="8460000" cy="297535"/>
          </a:xfrm>
        </p:grpSpPr>
        <p:sp>
          <p:nvSpPr>
            <p:cNvPr id="61" name="BodyFooterLeft"/>
            <p:cNvSpPr txBox="1"/>
            <p:nvPr/>
          </p:nvSpPr>
          <p:spPr>
            <a:xfrm>
              <a:off x="720000" y="5570465"/>
              <a:ext cx="8460000" cy="297535"/>
            </a:xfrm>
            <a:prstGeom prst="rect">
              <a:avLst/>
            </a:prstGeom>
            <a:noFill/>
          </p:spPr>
          <p:txBody>
            <a:bodyPr vertOverflow="clip" wrap="square" lIns="0" tIns="0" rIns="0" bIns="0" rtlCol="0" anchor="t"/>
            <a:lstStyle/>
            <a:p>
              <a:pPr algn="l"/>
              <a:r>
                <a:rPr lang="en-GB" sz="1100" i="1" spc="50" noProof="1">
                  <a:solidFill>
                    <a:schemeClr val="tx1">
                      <a:lumMod val="166234"/>
                    </a:schemeClr>
                  </a:solidFill>
                </a:rPr>
                <a:t>Varje färgat fält motsvarar ett svarsalternativ. I fältet visas procentandelen av de svarande som har valt det svarsalternativet.</a:t>
              </a:r>
              <a:br/>
              <a:r>
                <a:rPr lang="en-GB" sz="1100" i="1" spc="50" noProof="1">
                  <a:solidFill>
                    <a:schemeClr val="tx1">
                      <a:lumMod val="166234"/>
                    </a:schemeClr>
                  </a:solidFill>
                </a:rPr>
                <a:t>I tabellen bredvid stapeldiagrammet redovisas medelvärde för varje fråga, det vill säga ett genomsnittsvärde för alla vårdnadshavares svar. Värdet kan enkelt jämföras med andra medelvärden. Medelvärdet kan i denna undersökning ligga mellan 1 och 7 och ju högre värde desto mer nöjda vårdnadshavare.</a:t>
              </a:r>
            </a:p>
          </p:txBody>
        </p:sp>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16" name="BodyContent"/>
          <p:cNvGrpSpPr/>
          <p:nvPr/>
        </p:nvGrpSpPr>
        <p:grpSpPr>
          <a:xfrm>
            <a:off x="720000" y="1976007"/>
            <a:ext cx="8136000" cy="4356000"/>
            <a:chOff x="720000" y="1296000"/>
            <a:chExt cx="8136000" cy="4356000"/>
          </a:xfrm>
        </p:grpSpPr>
        <p:graphicFrame>
          <p:nvGraphicFramePr>
            <p:cNvPr id="5002" name="BodyContentTable"/>
            <p:cNvGraphicFramePr>
              <a:graphicFrameLocks/>
            </p:cNvGraphicFramePr>
            <p:nvPr/>
          </p:nvGraphicFramePr>
          <p:xfrm>
            <a:off x="720000" y="1296000"/>
            <a:ext cx="8136000" cy="4356000"/>
          </p:xfrm>
          <a:graphic>
            <a:graphicData uri="http://schemas.openxmlformats.org/drawingml/2006/table">
              <a:tbl>
                <a:tblPr>
</a:tblPr>
                <a:tblGrid>
                  <a:gridCol w="3060000"/>
                  <a:gridCol w="1440000"/>
                  <a:gridCol w="1440000"/>
                  <a:gridCol w="540000"/>
                  <a:gridCol w="540000"/>
                  <a:gridCol w="540000"/>
                  <a:gridCol w="540000"/>
                  <a:gridCol w="540000"/>
                </a:tblGrid>
                <!--columnGroups:-->
                <a:tr h="540000">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c>
                    <a:txBody>
                      <a:bodyPr/>
                      <a:lstStyle/>
                      <a:p>
                        <a:pPr fontAlgn="b" algn="r">
                          <a:defRPr spc="50"/>
                        </a:pPr>
                        <a:endParaRPr dirty="0" sz="800"/>
                      </a:p>
                    </a:txBody>
                    <a:tcPr anchor="b" marR="72000" marT="0" marB="0" marL="72000">
                      <a:lnL>
                        <a:noFill/>
                      </a:lnL>
                      <a:lnR>
                        <a:noFill/>
                      </a:lnR>
                      <a:lnT>
                        <a:noFill/>
                      </a:lnT>
                      <a:lnB>
                        <a:solidFill>
                          <a:srgbClr val="DDDDDD"/>
                        </a:solidFill>
                        <a:prstDash val="solid"/>
                        <a:round/>
                        <a:headEnd w="med" len="med" type="none"/>
                        <a:tailEnd w="med" len="med" type="none"/>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r>
                          <a:rPr sz="900" lang="en-GB" spc="50" noProof="1"/>
                          <a:t>6.4</a:t>
                        </a:r>
                      </a:p>
                    </a:txBody>
                    <a:tcPr anchor="ctr" marT="0" marB="0" horzOverflow="clip" marL="72000" marR="72000">
                      <a:lnL>
                        <a:noFill/>
                      </a:lnL>
                      <a:lnR>
                        <a:noFill/>
                      </a:lnR>
                      <a:lnT>
                        <a:noFill/>
                      </a:lnT>
                      <a:lnB>
                        <a:noFill/>
                      </a:lnB>
                    </a:tcPr>
                  </a:tc>
                  <a:tc>
                    <a:txBody>
                      <a:bodyPr/>
                      <a:lstStyle/>
                      <a:p>
                        <a:pPr fontAlgn="ctr" algn="r">
                          <a:defRPr spc="50"/>
                        </a:pPr>
                        <a:r>
                          <a:rPr sz="900" lang="en-GB" spc="50" noProof="1"/>
                          <a:t>6.5</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5.7</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5.6</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5.7</a:t>
                        </a:r>
                      </a:p>
                    </a:txBody>
                    <a:tcPr anchor="ctr" marT="0" marB="0" horzOverflow="clip" marL="72000" marR="72000">
                      <a:lnL>
                        <a:noFill/>
                      </a:lnL>
                      <a:lnR>
                        <a:noFill/>
                      </a:lnR>
                      <a:lnT>
                        <a:noFill/>
                      </a:lnT>
                      <a:lnB>
                        <a:noFill/>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r>
                          <a:rPr sz="900" lang="en-GB" spc="50" noProof="1"/>
                          <a:t>6.2</a:t>
                        </a:r>
                      </a:p>
                    </a:txBody>
                    <a:tcPr anchor="ctr" marT="0" marB="0" horzOverflow="clip" marL="72000" marR="72000">
                      <a:lnL>
                        <a:noFill/>
                      </a:lnL>
                      <a:lnR>
                        <a:noFill/>
                      </a:lnR>
                      <a:lnT>
                        <a:noFill/>
                      </a:lnT>
                      <a:lnB>
                        <a:noFill/>
                      </a:lnB>
                    </a:tcPr>
                  </a:tc>
                  <a:tc>
                    <a:txBody>
                      <a:bodyPr/>
                      <a:lstStyle/>
                      <a:p>
                        <a:pPr fontAlgn="ctr" algn="r">
                          <a:defRPr spc="50"/>
                        </a:pPr>
                        <a:r>
                          <a:rPr sz="900" lang="en-GB" spc="50" noProof="1"/>
                          <a:t>6.2</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5.4</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5.3</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5.5</a:t>
                        </a:r>
                      </a:p>
                    </a:txBody>
                    <a:tcPr anchor="ctr" marT="0" marB="0" horzOverflow="clip" marL="72000" marR="72000">
                      <a:lnL>
                        <a:noFill/>
                      </a:lnL>
                      <a:lnR>
                        <a:noFill/>
                      </a:lnR>
                      <a:lnT>
                        <a:noFill/>
                      </a:lnT>
                      <a:lnB>
                        <a:noFill/>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endParaRPr dirty="0" sz="900"/>
                      </a:p>
                    </a:txBody>
                    <a:tcPr anchor="ctr" marR="72000" marT="0" marB="0" horzOverflow="clip" marL="72000">
                      <a:lnL>
                        <a:noFill/>
                      </a:lnL>
                      <a:lnR>
                        <a:noFill/>
                      </a:lnR>
                      <a:lnT>
                        <a:noFill/>
                      </a:lnT>
                      <a:lnB>
                        <a:noFill/>
                      </a:lnB>
                    </a:tcPr>
                  </a:tc>
                  <a:tc>
                    <a:txBody>
                      <a:bodyPr/>
                      <a:lstStyle/>
                      <a:p>
                        <a:pPr fontAlgn="ctr" algn="r">
                          <a:defRPr spc="50"/>
                        </a:pPr>
                        <a:r>
                          <a:rPr sz="900" lang="en-GB" spc="50" noProof="1"/>
                          <a:t>6.5</a:t>
                        </a:r>
                      </a:p>
                    </a:txBody>
                    <a:tcPr anchor="ctr" marT="0" marB="0" horzOverflow="clip" marL="72000" marR="72000">
                      <a:lnL>
                        <a:noFill/>
                      </a:lnL>
                      <a:lnR>
                        <a:noFill/>
                      </a:lnR>
                      <a:lnT>
                        <a:noFill/>
                      </a:lnT>
                      <a:lnB>
                        <a:noFill/>
                      </a:lnB>
                    </a:tcPr>
                  </a:tc>
                  <a:tc>
                    <a:txBody>
                      <a:bodyPr/>
                      <a:lstStyle/>
                      <a:p>
                        <a:pPr fontAlgn="ctr" algn="r">
                          <a:defRPr spc="50"/>
                        </a:pPr>
                        <a:r>
                          <a:rPr sz="900" lang="en-GB" spc="50" noProof="1"/>
                          <a:t>6.4</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5.3</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5.3</a:t>
                        </a:r>
                      </a:p>
                    </a:txBody>
                    <a:tcPr anchor="ctr" marT="0" marB="0" horzOverflow="clip" marL="72000" marR="72000">
                      <a:lnL>
                        <a:noFill/>
                      </a:lnL>
                      <a:lnR>
                        <a:noFill/>
                      </a:lnR>
                      <a:lnT>
                        <a:noFill/>
                      </a:lnT>
                      <a:lnB>
                        <a:noFill/>
                      </a:lnB>
                    </a:tcPr>
                  </a:tc>
                  <a:tc>
                    <a:txBody>
                      <a:bodyPr/>
                      <a:lstStyle/>
                      <a:p>
                        <a:pPr fontAlgn="ctr" algn="r">
                          <a:defRPr spc="50"/>
                        </a:pPr>
                        <a:r>
                          <a:rPr sz="900" lang="en-GB" spc="50" noProof="1"/>
                          <a:t>5.4</a:t>
                        </a:r>
                      </a:p>
                    </a:txBody>
                    <a:tcPr anchor="ctr" marT="0" marB="0" horzOverflow="clip" marL="72000" marR="72000">
                      <a:lnL>
                        <a:noFill/>
                      </a:lnL>
                      <a:lnR>
                        <a:noFill/>
                      </a:lnR>
                      <a:lnT>
                        <a:noFill/>
                      </a:lnT>
                      <a:lnB>
                        <a:noFill/>
                      </a:lnB>
                    </a:tcPr>
                  </a:tc>
                </a:tr>
                <!--columnGroups:-->
                <a:tr h="540000">
                  <a:tc>
                    <a:txBody>
                      <a:bodyPr/>
                      <a:lstStyle/>
                      <a:p>
                        <a:pPr fontAlgn="ctr" algn="r">
                          <a:defRPr spc="50"/>
                        </a:pPr>
                        <a:endParaRPr dirty="0" sz="9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9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endParaRPr dirty="0" sz="900"/>
                      </a:p>
                    </a:txBody>
                    <a:tcPr anchor="ctr" marR="72000" marT="0" marB="0" horzOverflow="clip" marL="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6.5</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6.2</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5.7</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5.8</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c>
                    <a:txBody>
                      <a:bodyPr/>
                      <a:lstStyle/>
                      <a:p>
                        <a:pPr fontAlgn="ctr" algn="r">
                          <a:defRPr spc="50"/>
                        </a:pPr>
                        <a:r>
                          <a:rPr sz="900" lang="en-GB" spc="50" noProof="1"/>
                          <a:t>5.9</a:t>
                        </a:r>
                      </a:p>
                    </a:txBody>
                    <a:tcPr anchor="ctr" marT="0" marB="0" horzOverflow="clip" marL="72000" marR="72000">
                      <a:lnL>
                        <a:noFill/>
                      </a:lnL>
                      <a:lnR>
                        <a:noFill/>
                      </a:lnR>
                      <a:lnT>
                        <a:noFill/>
                      </a:lnT>
                      <a:lnB>
                        <a:solidFill>
                          <a:srgbClr val="DDDDDD"/>
                        </a:solidFill>
                        <a:prstDash val="solid"/>
                        <a:round/>
                        <a:headEnd w="med" len="med" type="none"/>
                        <a:tailEnd w="med" len="med" type="none"/>
                      </a:lnB>
                    </a:tcPr>
                  </a:tc>
                </a:tr>
              </a:tbl>
            </a:graphicData>
          </a:graphic>
        </p:graphicFrame>
        <p:sp>
          <p:nvSpPr>
            <p:cNvPr id="104" name="Cell_1_4_1_4"/>
            <p:cNvSpPr txBox="1"/>
            <p:nvPr/>
          </p:nvSpPr>
          <p:spPr>
            <a:xfrm>
              <a:off y="1296000" x="666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2016</a:t>
              </a:r>
            </a:p>
          </p:txBody>
        </p:sp>
        <p:sp>
          <p:nvSpPr>
            <p:cNvPr id="105" name="Cell_1_5_1_5"/>
            <p:cNvSpPr txBox="1"/>
            <p:nvPr/>
          </p:nvSpPr>
          <p:spPr>
            <a:xfrm>
              <a:off y="1296000" x="720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2015</a:t>
              </a:r>
            </a:p>
          </p:txBody>
        </p:sp>
        <p:sp>
          <p:nvSpPr>
            <p:cNvPr id="106" name="Cell_1_6_1_6"/>
            <p:cNvSpPr txBox="1"/>
            <p:nvPr/>
          </p:nvSpPr>
          <p:spPr>
            <a:xfrm>
              <a:off y="1296000" x="774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Örgryte-Härlanda</a:t>
              </a:r>
            </a:p>
          </p:txBody>
        </p:sp>
        <p:sp>
          <p:nvSpPr>
            <p:cNvPr id="107" name="Cell_1_7_1_7"/>
            <p:cNvSpPr txBox="1"/>
            <p:nvPr/>
          </p:nvSpPr>
          <p:spPr>
            <a:xfrm>
              <a:off y="1296000" x="828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Göteborg</a:t>
              </a:r>
            </a:p>
          </p:txBody>
        </p:sp>
        <p:sp>
          <p:nvSpPr>
            <p:cNvPr id="108" name="Cell_1_8_1_8"/>
            <p:cNvSpPr txBox="1"/>
            <p:nvPr/>
          </p:nvSpPr>
          <p:spPr>
            <a:xfrm>
              <a:off y="1296000" x="8820000"/>
              <a:ext cx="540000" cy="540000"/>
            </a:xfrm>
            <a:prstGeom prst="rect">
              <a:avLst/>
            </a:prstGeom>
            <a:noFill/>
          </p:spPr>
          <p:style>
            <a:lnRef idx="0"/>
            <a:fillRef idx="0"/>
            <a:effectRef idx="0"/>
            <a:fontRef idx="minor"/>
          </p:style>
          <p:txBody>
            <a:bodyPr vertOverflow="clip" anchor="b" wrap="square" bIns="0" rIns="72000" tIns="0" lIns="0">
              <a:normAutofit/>
            </a:bodyPr>
            <a:lstStyle/>
            <a:p>
              <a:pPr fontAlgn="b" algn="r">
                <a:defRPr spc="50"/>
              </a:pPr>
              <a:r>
                <a:rPr sz="800" b="1" lang="en-GB" spc="50" noProof="1"/>
                <a:t>GR</a:t>
              </a:r>
            </a:p>
          </p:txBody>
        </p:sp>
        <p:sp>
          <p:nvSpPr>
            <p:cNvPr id="201" name="Cell_2_1_2_1"/>
            <p:cNvSpPr txBox="1"/>
            <p:nvPr/>
          </p:nvSpPr>
          <p:spPr>
            <a:xfrm>
              <a:off y="183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Barnen har möjlighet att utveckla språket</a:t>
              </a:r>
            </a:p>
          </p:txBody>
        </p:sp>
        <p:sp>
          <p:nvSpPr>
            <p:cNvPr id="301" name="Cell_3_1_3_1"/>
            <p:cNvSpPr txBox="1"/>
            <p:nvPr/>
          </p:nvSpPr>
          <p:spPr>
            <a:xfrm>
              <a:off y="237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Barnen har möjlighet att utveckla förståelse för matematik</a:t>
              </a:r>
            </a:p>
          </p:txBody>
        </p:sp>
        <p:sp>
          <p:nvSpPr>
            <p:cNvPr id="401" name="Cell_4_1_4_1"/>
            <p:cNvSpPr txBox="1"/>
            <p:nvPr/>
          </p:nvSpPr>
          <p:spPr>
            <a:xfrm>
              <a:off y="291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Barnen får möjlighet att utveckla förståelse för naturvetenskap</a:t>
              </a:r>
            </a:p>
          </p:txBody>
        </p:sp>
        <p:sp>
          <p:nvSpPr>
            <p:cNvPr id="501" name="Cell_5_1_5_1"/>
            <p:cNvSpPr txBox="1"/>
            <p:nvPr/>
          </p:nvSpPr>
          <p:spPr>
            <a:xfrm>
              <a:off y="3456000" x="720000"/>
              <a:ext cx="3060000" cy="540000"/>
            </a:xfrm>
            <a:prstGeom prst="rect">
              <a:avLst/>
            </a:prstGeom>
            <a:noFill/>
          </p:spPr>
          <p:style>
            <a:lnRef idx="0"/>
            <a:fillRef idx="0"/>
            <a:effectRef idx="0"/>
            <a:fontRef idx="minor"/>
          </p:style>
          <p:txBody>
            <a:bodyPr vertOverflow="clip" anchor="ctr" wrap="square" bIns="0" rIns="72000" tIns="0" lIns="0">
              <a:normAutofit/>
            </a:bodyPr>
            <a:lstStyle/>
            <a:p>
              <a:pPr fontAlgn="ctr" algn="r">
                <a:defRPr spc="50"/>
              </a:pPr>
              <a:r>
                <a:rPr sz="900" lang="en-GB" spc="50" noProof="1"/>
                <a:t>Flickor och pojkar har samma möjligheter</a:t>
              </a:r>
            </a:p>
          </p:txBody>
        </p:sp>
        <p:graphicFrame>
          <p:nvGraphicFramePr>
            <p:cNvPr id="5002" name="Chart_2_2_2_3"/>
            <p:cNvGraphicFramePr>
              <a:graphicFrameLocks/>
            </p:cNvGraphicFramePr>
            <p:nvPr/>
          </p:nvGraphicFramePr>
          <p:xfrm>
            <a:off y="1836000" x="3780000"/>
            <a:ext cx="2880000" cy="540000"/>
          </p:xfrm>
          <a:graphic>
            <a:graphicData uri="http://schemas.openxmlformats.org/drawingml/2006/chart">
              <c:chart xmlns:c="http://schemas.openxmlformats.org/drawingml/2006/chart" r:id="R4b16f70942dd430d"/>
            </a:graphicData>
          </a:graphic>
        </p:graphicFrame>
        <p:graphicFrame>
          <p:nvGraphicFramePr>
            <p:cNvPr id="5003" name="Chart_3_2_3_3"/>
            <p:cNvGraphicFramePr>
              <a:graphicFrameLocks/>
            </p:cNvGraphicFramePr>
            <p:nvPr/>
          </p:nvGraphicFramePr>
          <p:xfrm>
            <a:off y="2376000" x="3780000"/>
            <a:ext cx="2880000" cy="540000"/>
          </p:xfrm>
          <a:graphic>
            <a:graphicData uri="http://schemas.openxmlformats.org/drawingml/2006/chart">
              <c:chart xmlns:c="http://schemas.openxmlformats.org/drawingml/2006/chart" r:id="R44b74dcf37974f44"/>
            </a:graphicData>
          </a:graphic>
        </p:graphicFrame>
        <p:graphicFrame>
          <p:nvGraphicFramePr>
            <p:cNvPr id="5004" name="Chart_4_2_4_3"/>
            <p:cNvGraphicFramePr>
              <a:graphicFrameLocks/>
            </p:cNvGraphicFramePr>
            <p:nvPr/>
          </p:nvGraphicFramePr>
          <p:xfrm>
            <a:off y="2916000" x="3780000"/>
            <a:ext cx="2880000" cy="540000"/>
          </p:xfrm>
          <a:graphic>
            <a:graphicData uri="http://schemas.openxmlformats.org/drawingml/2006/chart">
              <c:chart xmlns:c="http://schemas.openxmlformats.org/drawingml/2006/chart" r:id="Rcac5258723b548dd"/>
            </a:graphicData>
          </a:graphic>
        </p:graphicFrame>
        <p:graphicFrame>
          <p:nvGraphicFramePr>
            <p:cNvPr id="5005" name="Chart_5_2_5_3"/>
            <p:cNvGraphicFramePr>
              <a:graphicFrameLocks/>
            </p:cNvGraphicFramePr>
            <p:nvPr/>
          </p:nvGraphicFramePr>
          <p:xfrm>
            <a:off y="3456000" x="3780000"/>
            <a:ext cx="2880000" cy="2700000"/>
          </p:xfrm>
          <a:graphic>
            <a:graphicData uri="http://schemas.openxmlformats.org/drawingml/2006/chart">
              <c:chart xmlns:c="http://schemas.openxmlformats.org/drawingml/2006/chart" r:id="Rcd1c1411f35b4ba2"/>
            </a:graphicData>
          </a:graphic>
        </p:graphicFrame>
      </p:grpSp>
      <p:grpSp>
        <p:nvGrpSpPr>
          <p:cNvPr id="12" name="Grupp 11"/>
          <p:cNvGrpSpPr/>
          <p:nvPr/>
        </p:nvGrpSpPr>
        <p:grpSpPr>
          <a:xfrm>
            <a:off x="3713020" y="1644568"/>
            <a:ext cx="2982979" cy="398954"/>
            <a:chOff x="3713020" y="1644568"/>
            <a:chExt cx="2982979" cy="398954"/>
          </a:xfrm>
        </p:grpSpPr>
        <p:pic>
          <p:nvPicPr>
            <p:cNvPr id="11" name="Bildobjekt 10"/>
            <p:cNvPicPr>
              <a:picLocks noChangeAspect="1"/>
            </p:cNvPicPr>
            <p:nvPr/>
          </p:nvPicPr>
          <p:blipFill>
            <a:blip r:embed="R3b193d6760774c77"/>
            <a:stretch>
              <a:fillRect/>
            </a:stretch>
          </p:blipFill>
          <p:spPr>
            <a:xfrm>
              <a:off x="3713020" y="1644568"/>
              <a:ext cx="2637744" cy="196125"/>
            </a:xfrm>
            <a:prstGeom prst="rect">
              <a:avLst/>
            </a:prstGeom>
          </p:spPr>
        </p:pic>
        <p:pic>
          <p:nvPicPr>
            <p:cNvPr id="5" name="Bildobjekt 4"/>
            <p:cNvPicPr>
              <a:picLocks noChangeAspect="1"/>
            </p:cNvPicPr>
            <p:nvPr/>
          </p:nvPicPr>
          <p:blipFill>
            <a:blip r:embed="Rc0614130accb4f1e"/>
            <a:stretch>
              <a:fillRect/>
            </a:stretch>
          </p:blipFill>
          <p:spPr>
            <a:xfrm>
              <a:off x="3816002" y="1808699"/>
              <a:ext cx="2879997" cy="234823"/>
            </a:xfrm>
            <a:prstGeom prst="rect">
              <a:avLst/>
            </a:prstGeom>
          </p:spPr>
        </p:pic>
      </p:grpSp>
    </p:spTree>
    <p:extLst>
      <p:ext uri="{BB962C8B-B14F-4D97-AF65-F5344CB8AC3E}">
        <p14:creationId xmlns:p14="http://schemas.microsoft.com/office/powerpoint/2010/main" val="3690149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Frågeområdenas värde nedbrutet per enhet</a:t>
              </a:r>
            </a:p>
          </p:txBody>
        </p:sp>
      </p:grpSp>
      <p:sp>
        <p:nvSpPr>
          <p:cNvPr id="19" name="Title2Left"/>
          <p:cNvSpPr txBox="1"/>
          <p:nvPr/>
        </p:nvSpPr>
        <p:spPr>
          <a:xfrm>
            <a:off x="720000" y="765899"/>
            <a:ext cx="8645942" cy="920858"/>
          </a:xfrm>
          <a:prstGeom prst="rect">
            <a:avLst/>
          </a:prstGeom>
          <a:noFill/>
        </p:spPr>
        <p:txBody>
          <a:bodyPr vertOverflow="clip" wrap="square" lIns="0" tIns="0" rIns="0" bIns="0" rtlCol="0" anchor="t"/>
          <a:lstStyle/>
          <a:p>
            <a:pPr algn="l"/>
            <a:r>
              <a:rPr lang="en-GB" sz="1400" spc="50" noProof="1">
                <a:solidFill>
                  <a:schemeClr val="tx1">
                    <a:lumMod val="75000"/>
                    <a:lumOff val="25000"/>
                  </a:schemeClr>
                </a:solidFill>
              </a:rPr>
              <a:t>Nedan visas förskolans resultat uppdelat per avdelning. Medelvärde per frågeområde redovisas.</a:t>
            </a:r>
            <a:br/>
            <a:r>
              <a:rPr lang="en-GB" sz="1400" spc="50" noProof="1">
                <a:solidFill>
                  <a:schemeClr val="tx1">
                    <a:lumMod val="75000"/>
                    <a:lumOff val="25000"/>
                  </a:schemeClr>
                </a:solidFill>
              </a:rPr>
              <a:t>Observera att det kan röra sig om få svar för varje enhet och att resultaten därför kan variera kraftigt.</a:t>
            </a:r>
            <a:br>
              <a:rPr dirty="0"/>
            </a:br>
            <a:br>
              <a:rPr dirty="0"/>
            </a:br>
            <a:br>
              <a:rPr sz="1400" dirty="0">
                <a:solidFill>
                  <a:schemeClr val="tx1">
                    <a:lumMod val="75000"/>
                    <a:lumOff val="25000"/>
                  </a:schemeClr>
                </a:solidFill>
              </a:rPr>
            </a:br>
            <a:endParaRPr sz="1400" dirty="0">
              <a:solidFill>
                <a:schemeClr val="tx1">
                  <a:lumMod val="75000"/>
                  <a:lumOff val="25000"/>
                </a:schemeClr>
              </a:solidFill>
            </a:endParaRPr>
          </a:p>
        </p:txBody>
      </p:sp>
      <p:grpSp>
        <p:nvGrpSpPr>
          <p:cNvPr id="70" name="Footer"/>
          <p:cNvGrpSpPr/>
          <p:nvPr/>
        </p:nvGrpSpPr>
        <p:grpSpPr>
          <a:xfrm>
            <a:off x="108000" y="6360125"/>
            <a:ext cx="9507948" cy="396000"/>
            <a:chOff x="108000" y="6372000"/>
            <a:chExt cx="9507948" cy="396000"/>
          </a:xfrm>
        </p:grpSpPr>
        <p:sp>
          <p:nvSpPr>
            <p:cNvPr id="71" name="FooterRight"/>
            <p:cNvSpPr txBox="1"/>
            <p:nvPr/>
          </p:nvSpPr>
          <p:spPr>
            <a:xfrm>
              <a:off x="108000" y="6372000"/>
              <a:ext cx="9507948" cy="396000"/>
            </a:xfrm>
            <a:prstGeom prst="rect">
              <a:avLst/>
            </a:prstGeom>
            <a:noFill/>
          </p:spPr>
          <p:txBody>
            <a:bodyPr vertOverflow="clip" wrap="square" lIns="0" tIns="0" rIns="0" bIns="0" rtlCol="0" anchor="b"/>
            <a:lstStyle/>
            <a:p>
              <a:pPr algn="r"/>
              <a:r>
                <a:rPr lang="en-GB" sz="1050" spc="50" noProof="1">
                  <a:solidFill>
                    <a:schemeClr val="tx1">
                      <a:lumMod val="249351"/>
                    </a:schemeClr>
                  </a:solidFill>
                </a:rPr>
                <a:t>Rapporten gäller </a:t>
              </a:r>
              <a:r>
                <a:rPr lang="en-GB" sz="1050" spc="50" noProof="1">
                  <a:solidFill>
                    <a:schemeClr val="tx1">
                      <a:lumMod val="249351"/>
                    </a:schemeClr>
                  </a:solidFill>
                </a:rPr>
                <a:t>Sanatoriegatan 90 förskola</a:t>
              </a:r>
              <a:br/>
              <a:r>
                <a:rPr lang="en-GB" sz="1050" spc="50" noProof="1">
                  <a:solidFill>
                    <a:schemeClr val="tx1">
                      <a:lumMod val="249351"/>
                    </a:schemeClr>
                  </a:solidFill>
                </a:rPr>
                <a:t>och bygger på svar från </a:t>
              </a:r>
              <a:r>
                <a:rPr lang="en-GB" sz="1050" spc="50" noProof="1">
                  <a:solidFill>
                    <a:schemeClr val="tx1">
                      <a:lumMod val="249351"/>
                    </a:schemeClr>
                  </a:solidFill>
                </a:rPr>
                <a:t>14</a:t>
              </a:r>
              <a:r>
                <a:rPr lang="en-GB" sz="1050" spc="50" noProof="1">
                  <a:solidFill>
                    <a:schemeClr val="tx1">
                      <a:lumMod val="249351"/>
                    </a:schemeClr>
                  </a:solidFill>
                </a:rPr>
                <a:t> vårdnadshavare av </a:t>
              </a:r>
              <a:r>
                <a:rPr lang="en-GB" sz="1050" spc="50" noProof="1">
                  <a:solidFill>
                    <a:schemeClr val="tx1">
                      <a:lumMod val="249351"/>
                    </a:schemeClr>
                  </a:solidFill>
                </a:rPr>
                <a:t>16</a:t>
              </a:r>
              <a:r>
                <a:rPr lang="en-GB" sz="1050" spc="50" noProof="1">
                  <a:solidFill>
                    <a:schemeClr val="tx1">
                      <a:lumMod val="249351"/>
                    </a:schemeClr>
                  </a:solidFill>
                </a:rPr>
                <a:t> möjliga, alltså </a:t>
              </a:r>
              <a:r>
                <a:rPr lang="en-GB" sz="1050" spc="50" noProof="1">
                  <a:solidFill>
                    <a:schemeClr val="tx1">
                      <a:lumMod val="249351"/>
                    </a:schemeClr>
                  </a:solidFill>
                </a:rPr>
                <a:t>87.5%</a:t>
              </a:r>
              <a:br/>
              <a:br>
                <a:rPr sz="1400" dirty="0"/>
              </a:br>
              <a:endParaRPr sz="1400" dirty="0"/>
            </a:p>
          </p:txBody>
        </p:sp>
      </p:grpSp>
      <p:grpSp>
        <p:nvGrpSpPr>
          <p:cNvPr id="30" name="Title2"/>
          <p:cNvGrpSpPr/>
          <p:nvPr/>
        </p:nvGrpSpPr>
        <p:grpSpPr>
          <a:xfrm>
            <a:off x="720000" y="936000"/>
            <a:ext cx="8460000" cy="360000"/>
            <a:chOff x="720000" y="936000"/>
            <a:chExt cx="8460000" cy="360000"/>
          </a:xfrm>
        </p:grpSpPr>
        <p:sp>
          <p:nvSpPr>
            <p:cNvPr id="31" name="Title2Center"/>
            <p:cNvSpPr txBox="1"/>
            <p:nvPr/>
          </p:nvSpPr>
          <p:spPr>
            <a:xfrm>
              <a:off x="3540000" y="936000"/>
              <a:ext cx="2820000" cy="360000"/>
            </a:xfrm>
            <a:prstGeom prst="rect">
              <a:avLst/>
            </a:prstGeom>
            <a:noFill/>
          </p:spPr>
          <p:txBody>
            <a:bodyPr vertOverflow="clip" wrap="square" lIns="0" tIns="0" rIns="0" bIns="0" rtlCol="0" anchor="t"/>
            <a:lstStyle/>
            <a:p>
              <a:pPr algn="ctr"/>
              <a:r>
                <a:rPr lang="en-GB" sz="1200" b="1" spc="50" noProof="1">
                  <a:solidFill>
                    <a:schemeClr val="tx2">
                      <a:lumMod val="250980"/>
                    </a:schemeClr>
                  </a:solidFill>
                </a:rPr>
                <a:t>⋅</a:t>
              </a:r>
            </a:p>
          </p:txBody>
        </p:sp>
      </p:grpSp>
      <p:grpSp>
        <p:nvGrpSpPr>
          <p:cNvPr id="60" name="BodyFooter"/>
          <p:cNvGrpSpPr/>
          <p:nvPr/>
        </p:nvGrpSpPr>
        <p:grpSpPr>
          <a:xfrm>
            <a:off x="720000" y="5514108"/>
            <a:ext cx="8460000" cy="896533"/>
            <a:chOff x="720000" y="5570465"/>
            <a:chExt cx="8460000" cy="297535"/>
          </a:xfrm>
        </p:grpSpPr>
      </p:grpSp>
      <p:grpSp>
        <p:nvGrpSpPr>
          <p:cNvPr id="5000" name="BodyContent"/>
          <p:cNvGrpSpPr/>
          <p:nvPr/>
        </p:nvGrpSpPr>
        <p:grpSpPr>
          <a:xfrm>
            <a:off x="720000" y="1466101"/>
            <a:ext cx="8460000" cy="4356000"/>
            <a:chOff x="720000" y="1296000"/>
            <a:chExt cx="8460000" cy="4356000"/>
          </a:xfrm>
        </p:grpSpPr>
        <p:graphicFrame>
          <p:nvGraphicFramePr>
            <p:cNvPr id="5002" name="BodyContentTable"/>
            <p:cNvGraphicFramePr>
              <a:graphicFrameLocks/>
            </p:cNvGraphicFramePr>
            <p:nvPr/>
          </p:nvGraphicFramePr>
          <p:xfrm>
            <a:off x="720000" y="1296000"/>
            <a:ext cx="8460000" cy="4356000"/>
          </p:xfrm>
          <a:graphic>
            <a:graphicData uri="http://schemas.openxmlformats.org/drawingml/2006/table">
              <a:tbl>
                <a:tblPr>
</a:tblPr>
                <a:tblGrid>
                  <a:gridCol w="1440000"/>
                  <a:gridCol w="1296000"/>
                  <a:gridCol w="1296000"/>
                  <a:gridCol w="1296000"/>
                  <a:gridCol w="1296000"/>
                  <a:gridCol w="1296000"/>
                  <a:gridCol w="1296000"/>
                </a:tblGrid>
                <!--columnGroups:.-->
                <a:tr h="100000">
                  <a:tc>
                    <a:txBody>
                      <a:bodyPr/>
                      <a:lstStyle/>
                      <a:p>
                        <a:pPr fontAlgn="t" algn="l">
                          <a:defRPr spc="50"/>
                        </a:pPr>
                        <a:endParaRPr dirty="0" sz="1000"/>
                      </a:p>
                    </a:txBody>
                    <a:tcPr marR="72000" marT="36000" marB="36000" marL="72000">
                      <a:lnL w="6350">
                        <a:solidFill>
                          <a:schemeClr val="tx2">
                            <a:lumMod val="447059"/>
                          </a:schemeClr>
                        </a:solidFill>
                        <a:prstDash val="solid"/>
                        <a:round/>
                        <a:headEnd w="med" len="med" type="none"/>
                        <a:tailEnd w="med" len="med" type="none"/>
                      </a:lnL>
                      <a:lnR>
                        <a:noFill/>
                      </a:lnR>
                      <a:lnT w="6350">
                        <a:solidFill>
                          <a:schemeClr val="tx2">
                            <a:lumMod val="447059"/>
                          </a:schemeClr>
                        </a:solidFill>
                        <a:prstDash val="solid"/>
                        <a:round/>
                        <a:headEnd w="med" len="med" type="none"/>
                        <a:tailEnd w="med" len="med" type="none"/>
                      </a:lnT>
                      <a:lnB w="6350">
                        <a:solidFill>
                          <a:schemeClr val="tx2">
                            <a:lumMod val="447059"/>
                          </a:schemeClr>
                        </a:solidFill>
                        <a:prstDash val="solid"/>
                        <a:round/>
                        <a:headEnd w="med" len="med" type="none"/>
                        <a:tailEnd w="med" len="med" type="none"/>
                      </a:lnB>
                      <a:solidFill>
                        <a:schemeClr val="tx2">
                          <a:lumMod val="433333"/>
                        </a:schemeClr>
                      </a:solidFill>
                    </a:tcPr>
                  </a:tc>
                  <a:tc>
                    <a:txBody>
                      <a:bodyPr/>
                      <a:lstStyle/>
                      <a:p>
                        <a:pPr fontAlgn="t" algn="r">
                          <a:defRPr spc="50"/>
                        </a:pPr>
                        <a:r>
                          <a:rPr sz="1000" lang="en-GB" spc="50" noProof="1"/>
                          <a:t>TRYGGHET OCH GEMENSKAP</a:t>
                        </a:r>
                        <a:endParaRPr dirty="0" sz="1000"/>
                      </a:p>
                    </a:txBody>
                    <a:tcPr marR="72000" marT="36000" marB="36000" marL="72000">
                      <a:lnL>
                        <a:noFill/>
                      </a:lnL>
                      <a:lnR>
                        <a:noFill/>
                      </a:lnR>
                      <a:lnT w="6350">
                        <a:solidFill>
                          <a:schemeClr val="tx2">
                            <a:lumMod val="447059"/>
                          </a:schemeClr>
                        </a:solidFill>
                        <a:prstDash val="solid"/>
                        <a:round/>
                        <a:headEnd w="med" len="med" type="none"/>
                        <a:tailEnd w="med" len="med" type="none"/>
                      </a:lnT>
                      <a:lnB w="6350">
                        <a:solidFill>
                          <a:schemeClr val="tx2">
                            <a:lumMod val="447059"/>
                          </a:schemeClr>
                        </a:solidFill>
                        <a:prstDash val="solid"/>
                        <a:round/>
                        <a:headEnd w="med" len="med" type="none"/>
                        <a:tailEnd w="med" len="med" type="none"/>
                      </a:lnB>
                      <a:solidFill>
                        <a:schemeClr val="tx2">
                          <a:lumMod val="433333"/>
                        </a:schemeClr>
                      </a:solidFill>
                    </a:tcPr>
                  </a:tc>
                  <a:tc>
                    <a:txBody>
                      <a:bodyPr/>
                      <a:lstStyle/>
                      <a:p>
                        <a:pPr fontAlgn="t" algn="r">
                          <a:defRPr spc="50"/>
                        </a:pPr>
                        <a:r>
                          <a:rPr sz="1000" lang="en-GB" spc="50" noProof="1"/>
                          <a:t>INFORMATION OCH INFLYTANDE</a:t>
                        </a:r>
                        <a:endParaRPr dirty="0" sz="1000"/>
                      </a:p>
                    </a:txBody>
                    <a:tcPr marR="72000" marT="36000" marB="36000" marL="72000">
                      <a:lnL>
                        <a:noFill/>
                      </a:lnL>
                      <a:lnR>
                        <a:noFill/>
                      </a:lnR>
                      <a:lnT w="6350">
                        <a:solidFill>
                          <a:schemeClr val="tx2">
                            <a:lumMod val="447059"/>
                          </a:schemeClr>
                        </a:solidFill>
                        <a:prstDash val="solid"/>
                        <a:round/>
                        <a:headEnd w="med" len="med" type="none"/>
                        <a:tailEnd w="med" len="med" type="none"/>
                      </a:lnT>
                      <a:lnB w="6350">
                        <a:solidFill>
                          <a:schemeClr val="tx2">
                            <a:lumMod val="447059"/>
                          </a:schemeClr>
                        </a:solidFill>
                        <a:prstDash val="solid"/>
                        <a:round/>
                        <a:headEnd w="med" len="med" type="none"/>
                        <a:tailEnd w="med" len="med" type="none"/>
                      </a:lnB>
                      <a:solidFill>
                        <a:schemeClr val="tx2">
                          <a:lumMod val="433333"/>
                        </a:schemeClr>
                      </a:solidFill>
                    </a:tcPr>
                  </a:tc>
                  <a:tc>
                    <a:txBody>
                      <a:bodyPr/>
                      <a:lstStyle/>
                      <a:p>
                        <a:pPr fontAlgn="t" algn="r">
                          <a:defRPr spc="50"/>
                        </a:pPr>
                        <a:r>
                          <a:rPr sz="1000" lang="en-GB" spc="50" noProof="1"/>
                          <a:t>FÖRUTSÄTTNINGAR</a:t>
                        </a:r>
                        <a:endParaRPr dirty="0" sz="1000"/>
                      </a:p>
                    </a:txBody>
                    <a:tcPr marR="72000" marT="36000" marB="36000" marL="72000">
                      <a:lnL>
                        <a:noFill/>
                      </a:lnL>
                      <a:lnR>
                        <a:noFill/>
                      </a:lnR>
                      <a:lnT w="6350">
                        <a:solidFill>
                          <a:schemeClr val="tx2">
                            <a:lumMod val="447059"/>
                          </a:schemeClr>
                        </a:solidFill>
                        <a:prstDash val="solid"/>
                        <a:round/>
                        <a:headEnd w="med" len="med" type="none"/>
                        <a:tailEnd w="med" len="med" type="none"/>
                      </a:lnT>
                      <a:lnB w="6350">
                        <a:solidFill>
                          <a:schemeClr val="tx2">
                            <a:lumMod val="447059"/>
                          </a:schemeClr>
                        </a:solidFill>
                        <a:prstDash val="solid"/>
                        <a:round/>
                        <a:headEnd w="med" len="med" type="none"/>
                        <a:tailEnd w="med" len="med" type="none"/>
                      </a:lnB>
                      <a:solidFill>
                        <a:schemeClr val="tx2">
                          <a:lumMod val="433333"/>
                        </a:schemeClr>
                      </a:solidFill>
                    </a:tcPr>
                  </a:tc>
                  <a:tc>
                    <a:txBody>
                      <a:bodyPr/>
                      <a:lstStyle/>
                      <a:p>
                        <a:pPr fontAlgn="t" algn="r">
                          <a:defRPr spc="50"/>
                        </a:pPr>
                        <a:r>
                          <a:rPr sz="1000" lang="en-GB" spc="50" noProof="1"/>
                          <a:t>PEDAGOGIK</a:t>
                        </a:r>
                        <a:endParaRPr dirty="0" sz="1000"/>
                      </a:p>
                    </a:txBody>
                    <a:tcPr marR="72000" marT="36000" marB="36000" marL="72000">
                      <a:lnL>
                        <a:noFill/>
                      </a:lnL>
                      <a:lnR>
                        <a:noFill/>
                      </a:lnR>
                      <a:lnT w="6350">
                        <a:solidFill>
                          <a:schemeClr val="tx2">
                            <a:lumMod val="447059"/>
                          </a:schemeClr>
                        </a:solidFill>
                        <a:prstDash val="solid"/>
                        <a:round/>
                        <a:headEnd w="med" len="med" type="none"/>
                        <a:tailEnd w="med" len="med" type="none"/>
                      </a:lnT>
                      <a:lnB w="6350">
                        <a:solidFill>
                          <a:schemeClr val="tx2">
                            <a:lumMod val="447059"/>
                          </a:schemeClr>
                        </a:solidFill>
                        <a:prstDash val="solid"/>
                        <a:round/>
                        <a:headEnd w="med" len="med" type="none"/>
                        <a:tailEnd w="med" len="med" type="none"/>
                      </a:lnB>
                      <a:solidFill>
                        <a:schemeClr val="tx2">
                          <a:lumMod val="433333"/>
                        </a:schemeClr>
                      </a:solidFill>
                    </a:tcPr>
                  </a:tc>
                  <a:tc>
                    <a:txBody>
                      <a:bodyPr/>
                      <a:lstStyle/>
                      <a:p>
                        <a:pPr fontAlgn="t" algn="r">
                          <a:defRPr spc="50"/>
                        </a:pPr>
                        <a:r>
                          <a:rPr sz="1000" lang="en-GB" spc="50" noProof="1"/>
                          <a:t>KONTINUITET</a:t>
                        </a:r>
                        <a:endParaRPr dirty="0" sz="1000"/>
                      </a:p>
                    </a:txBody>
                    <a:tcPr marR="72000" marT="36000" marB="36000" marL="72000">
                      <a:lnL>
                        <a:noFill/>
                      </a:lnL>
                      <a:lnR>
                        <a:noFill/>
                      </a:lnR>
                      <a:lnT w="6350">
                        <a:solidFill>
                          <a:schemeClr val="tx2">
                            <a:lumMod val="447059"/>
                          </a:schemeClr>
                        </a:solidFill>
                        <a:prstDash val="solid"/>
                        <a:round/>
                        <a:headEnd w="med" len="med" type="none"/>
                        <a:tailEnd w="med" len="med" type="none"/>
                      </a:lnT>
                      <a:lnB w="6350">
                        <a:solidFill>
                          <a:schemeClr val="tx2">
                            <a:lumMod val="447059"/>
                          </a:schemeClr>
                        </a:solidFill>
                        <a:prstDash val="solid"/>
                        <a:round/>
                        <a:headEnd w="med" len="med" type="none"/>
                        <a:tailEnd w="med" len="med" type="none"/>
                      </a:lnB>
                      <a:solidFill>
                        <a:schemeClr val="tx2">
                          <a:lumMod val="433333"/>
                        </a:schemeClr>
                      </a:solidFill>
                    </a:tcPr>
                  </a:tc>
                  <a:tc>
                    <a:txBody>
                      <a:bodyPr/>
                      <a:lstStyle/>
                      <a:p>
                        <a:pPr fontAlgn="t" algn="r">
                          <a:defRPr spc="50"/>
                        </a:pPr>
                        <a:endParaRPr dirty="0" sz="1000"/>
                      </a:p>
                    </a:txBody>
                    <a:tcPr marR="72000" marT="36000" marB="36000" marL="72000">
                      <a:lnL>
                        <a:noFill/>
                      </a:lnL>
                      <a:lnR w="6350">
                        <a:solidFill>
                          <a:schemeClr val="tx2">
                            <a:lumMod val="447059"/>
                          </a:schemeClr>
                        </a:solidFill>
                        <a:prstDash val="solid"/>
                        <a:round/>
                        <a:headEnd w="med" len="med" type="none"/>
                        <a:tailEnd w="med" len="med" type="none"/>
                      </a:lnR>
                      <a:lnT w="6350">
                        <a:solidFill>
                          <a:schemeClr val="tx2">
                            <a:lumMod val="447059"/>
                          </a:schemeClr>
                        </a:solidFill>
                        <a:prstDash val="solid"/>
                        <a:round/>
                        <a:headEnd w="med" len="med" type="none"/>
                        <a:tailEnd w="med" len="med" type="none"/>
                      </a:lnT>
                      <a:lnB w="6350">
                        <a:solidFill>
                          <a:schemeClr val="tx2">
                            <a:lumMod val="447059"/>
                          </a:schemeClr>
                        </a:solidFill>
                        <a:prstDash val="solid"/>
                        <a:round/>
                        <a:headEnd w="med" len="med" type="none"/>
                        <a:tailEnd w="med" len="med" type="none"/>
                      </a:lnB>
                      <a:solidFill>
                        <a:schemeClr val="tx2">
                          <a:lumMod val="433333"/>
                        </a:schemeClr>
                      </a:solidFill>
                    </a:tcPr>
                  </a:tc>
                </a:tr>
                <!--columnGroups:.-->
                <a:tr h="100000">
                  <a:tc>
                    <a:txBody>
                      <a:bodyPr/>
                      <a:lstStyle/>
                      <a:p>
                        <a:pPr fontAlgn="ctr" algn="l">
                          <a:defRPr spc="50"/>
                        </a:pPr>
                        <a:r>
                          <a:rPr sz="900" b="1" lang="en-GB" spc="50" noProof="1"/>
                          <a:t>Sanatoriegatan 90 förskola</a:t>
                        </a:r>
                        <a:endParaRPr dirty="0" sz="900"/>
                      </a:p>
                    </a:txBody>
                    <a:tcPr anchor="ctr" marR="72000" marT="36000" marB="36000" horzOverflow="clip" marL="72000">
                      <a:lnL w="6350">
                        <a:solidFill>
                          <a:schemeClr val="tx2">
                            <a:lumMod val="447059"/>
                          </a:schemeClr>
                        </a:solidFill>
                        <a:prstDash val="solid"/>
                        <a:round/>
                        <a:headEnd w="med" len="med" type="none"/>
                        <a:tailEnd w="med" len="med" type="none"/>
                      </a:lnL>
                      <a:lnR>
                        <a:noFill/>
                      </a:lnR>
                      <a:lnT w="6350">
                        <a:solidFill>
                          <a:schemeClr val="tx2">
                            <a:lumMod val="447059"/>
                          </a:schemeClr>
                        </a:solidFill>
                        <a:prstDash val="solid"/>
                        <a:round/>
                        <a:headEnd w="med" len="med" type="none"/>
                        <a:tailEnd w="med" len="med" type="none"/>
                      </a:lnT>
                      <a:lnB>
                        <a:noFill/>
                      </a:lnB>
                    </a:tcPr>
                  </a:tc>
                  <a:tc>
                    <a:txBody>
                      <a:bodyPr/>
                      <a:lstStyle/>
                      <a:p>
                        <a:pPr fontAlgn="ctr" algn="r">
                          <a:defRPr spc="50"/>
                        </a:pPr>
                        <a:r>
                          <a:rPr sz="900" lang="en-GB" b="1" spc="50" noProof="1"/>
                          <a:t>6.4</a:t>
                        </a:r>
                      </a:p>
                    </a:txBody>
                    <a:tcPr anchor="ctr" marT="36000" marB="36000" horzOverflow="clip" marL="72000" marR="72000">
                      <a:lnL>
                        <a:noFill/>
                      </a:lnL>
                      <a:lnR>
                        <a:noFill/>
                      </a:lnR>
                      <a:lnT w="6350">
                        <a:solidFill>
                          <a:schemeClr val="tx2">
                            <a:lumMod val="447059"/>
                          </a:schemeClr>
                        </a:solidFill>
                        <a:prstDash val="solid"/>
                        <a:round/>
                        <a:headEnd w="med" len="med" type="none"/>
                        <a:tailEnd w="med" len="med" type="none"/>
                      </a:lnT>
                      <a:lnB>
                        <a:noFill/>
                      </a:lnB>
                    </a:tcPr>
                  </a:tc>
                  <a:tc>
                    <a:txBody>
                      <a:bodyPr/>
                      <a:lstStyle/>
                      <a:p>
                        <a:pPr fontAlgn="ctr" algn="r">
                          <a:defRPr spc="50"/>
                        </a:pPr>
                        <a:r>
                          <a:rPr sz="900" lang="en-GB" b="1" spc="50" noProof="1"/>
                          <a:t>5.8</a:t>
                        </a:r>
                      </a:p>
                    </a:txBody>
                    <a:tcPr anchor="ctr" marT="36000" marB="36000" horzOverflow="clip" marL="72000" marR="72000">
                      <a:lnL>
                        <a:noFill/>
                      </a:lnL>
                      <a:lnR>
                        <a:noFill/>
                      </a:lnR>
                      <a:lnT w="6350">
                        <a:solidFill>
                          <a:schemeClr val="tx2">
                            <a:lumMod val="447059"/>
                          </a:schemeClr>
                        </a:solidFill>
                        <a:prstDash val="solid"/>
                        <a:round/>
                        <a:headEnd w="med" len="med" type="none"/>
                        <a:tailEnd w="med" len="med" type="none"/>
                      </a:lnT>
                      <a:lnB>
                        <a:noFill/>
                      </a:lnB>
                    </a:tcPr>
                  </a:tc>
                  <a:tc>
                    <a:txBody>
                      <a:bodyPr/>
                      <a:lstStyle/>
                      <a:p>
                        <a:pPr fontAlgn="ctr" algn="r">
                          <a:defRPr spc="50"/>
                        </a:pPr>
                        <a:r>
                          <a:rPr sz="900" lang="en-GB" b="1" spc="50" noProof="1"/>
                          <a:t>6.4</a:t>
                        </a:r>
                      </a:p>
                    </a:txBody>
                    <a:tcPr anchor="ctr" marT="36000" marB="36000" horzOverflow="clip" marL="72000" marR="72000">
                      <a:lnL>
                        <a:noFill/>
                      </a:lnL>
                      <a:lnR>
                        <a:noFill/>
                      </a:lnR>
                      <a:lnT w="6350">
                        <a:solidFill>
                          <a:schemeClr val="tx2">
                            <a:lumMod val="447059"/>
                          </a:schemeClr>
                        </a:solidFill>
                        <a:prstDash val="solid"/>
                        <a:round/>
                        <a:headEnd w="med" len="med" type="none"/>
                        <a:tailEnd w="med" len="med" type="none"/>
                      </a:lnT>
                      <a:lnB>
                        <a:noFill/>
                      </a:lnB>
                    </a:tcPr>
                  </a:tc>
                  <a:tc>
                    <a:txBody>
                      <a:bodyPr/>
                      <a:lstStyle/>
                      <a:p>
                        <a:pPr fontAlgn="ctr" algn="r">
                          <a:defRPr spc="50"/>
                        </a:pPr>
                        <a:r>
                          <a:rPr sz="900" lang="en-GB" b="1" spc="50" noProof="1"/>
                          <a:t>6.4</a:t>
                        </a:r>
                      </a:p>
                    </a:txBody>
                    <a:tcPr anchor="ctr" marT="36000" marB="36000" horzOverflow="clip" marL="72000" marR="72000">
                      <a:lnL>
                        <a:noFill/>
                      </a:lnL>
                      <a:lnR>
                        <a:noFill/>
                      </a:lnR>
                      <a:lnT w="6350">
                        <a:solidFill>
                          <a:schemeClr val="tx2">
                            <a:lumMod val="447059"/>
                          </a:schemeClr>
                        </a:solidFill>
                        <a:prstDash val="solid"/>
                        <a:round/>
                        <a:headEnd w="med" len="med" type="none"/>
                        <a:tailEnd w="med" len="med" type="none"/>
                      </a:lnT>
                      <a:lnB>
                        <a:noFill/>
                      </a:lnB>
                    </a:tcPr>
                  </a:tc>
                  <a:tc>
                    <a:txBody>
                      <a:bodyPr/>
                      <a:lstStyle/>
                      <a:p>
                        <a:pPr fontAlgn="ctr" algn="r">
                          <a:defRPr spc="50"/>
                        </a:pPr>
                        <a:r>
                          <a:rPr sz="900" lang="en-GB" b="1" spc="50" noProof="1"/>
                          <a:t>6.2</a:t>
                        </a:r>
                      </a:p>
                    </a:txBody>
                    <a:tcPr anchor="ctr" marT="36000" marB="36000" horzOverflow="clip" marL="72000" marR="72000">
                      <a:lnL>
                        <a:noFill/>
                      </a:lnL>
                      <a:lnR>
                        <a:noFill/>
                      </a:lnR>
                      <a:lnT w="6350">
                        <a:solidFill>
                          <a:schemeClr val="tx2">
                            <a:lumMod val="447059"/>
                          </a:schemeClr>
                        </a:solidFill>
                        <a:prstDash val="solid"/>
                        <a:round/>
                        <a:headEnd w="med" len="med" type="none"/>
                        <a:tailEnd w="med" len="med" type="none"/>
                      </a:lnT>
                      <a:lnB>
                        <a:noFill/>
                      </a:lnB>
                    </a:tcPr>
                  </a:tc>
                  <a:tc>
                    <a:txBody>
                      <a:bodyPr/>
                      <a:lstStyle/>
                      <a:p>
                        <a:pPr fontAlgn="ctr" algn="l">
                          <a:defRPr spc="50"/>
                        </a:pPr>
                        <a:endParaRPr dirty="0" sz="900"/>
                      </a:p>
                    </a:txBody>
                    <a:tcPr anchor="ctr" marR="72000" marT="36000" marB="36000" horzOverflow="clip" marL="72000">
                      <a:lnL>
                        <a:noFill/>
                      </a:lnL>
                      <a:lnR w="6350">
                        <a:solidFill>
                          <a:schemeClr val="tx2">
                            <a:lumMod val="447059"/>
                          </a:schemeClr>
                        </a:solidFill>
                        <a:prstDash val="solid"/>
                        <a:round/>
                        <a:headEnd w="med" len="med" type="none"/>
                        <a:tailEnd w="med" len="med" type="none"/>
                      </a:lnR>
                      <a:lnT w="6350">
                        <a:solidFill>
                          <a:schemeClr val="tx2">
                            <a:lumMod val="447059"/>
                          </a:schemeClr>
                        </a:solidFill>
                        <a:prstDash val="solid"/>
                        <a:round/>
                        <a:headEnd w="med" len="med" type="none"/>
                        <a:tailEnd w="med" len="med" type="none"/>
                      </a:lnT>
                      <a:lnB>
                        <a:noFill/>
                      </a:lnB>
                    </a:tcPr>
                  </a:tc>
                </a:tr>
                <!--columnGroups:.-->
                <a:tr h="100000">
                  <a:tc>
                    <a:txBody>
                      <a:bodyPr/>
                      <a:lstStyle/>
                      <a:p>
                        <a:pPr fontAlgn="ctr" algn="l">
                          <a:defRPr spc="50"/>
                        </a:pPr>
                        <a:r>
                          <a:rPr sz="900" lang="en-GB" spc="50" noProof="1"/>
                          <a:t>Trollstugan</a:t>
                        </a:r>
                        <a:endParaRPr dirty="0" sz="900"/>
                      </a:p>
                    </a:txBody>
                    <a:tcPr anchor="ctr" marR="72000" marT="36000" marB="36000" horzOverflow="clip" marL="72000">
                      <a:lnL w="6350">
                        <a:solidFill>
                          <a:schemeClr val="tx2">
                            <a:lumMod val="447059"/>
                          </a:schemeClr>
                        </a:solidFill>
                        <a:prstDash val="solid"/>
                        <a:round/>
                        <a:headEnd w="med" len="med" type="none"/>
                        <a:tailEnd w="med" len="med" type="none"/>
                      </a:lnL>
                      <a:lnR>
                        <a:noFill/>
                      </a:lnR>
                      <a:lnT>
                        <a:noFill/>
                      </a:lnT>
                      <a:lnB w="6350">
                        <a:solidFill>
                          <a:schemeClr val="tx2">
                            <a:lumMod val="447059"/>
                          </a:schemeClr>
                        </a:solidFill>
                        <a:prstDash val="solid"/>
                        <a:round/>
                        <a:headEnd w="med" len="med" type="none"/>
                        <a:tailEnd w="med" len="med" type="none"/>
                      </a:lnB>
                    </a:tcPr>
                  </a:tc>
                  <a:tc>
                    <a:txBody>
                      <a:bodyPr/>
                      <a:lstStyle/>
                      <a:p>
                        <a:pPr fontAlgn="ctr" algn="r">
                          <a:defRPr spc="50"/>
                        </a:pPr>
                        <a:r>
                          <a:rPr sz="900" lang="en-GB" spc="50" noProof="1"/>
                          <a:t>6.4</a:t>
                        </a:r>
                      </a:p>
                    </a:txBody>
                    <a:tcPr anchor="ctr" marT="36000" marB="36000" horzOverflow="clip" marL="72000" marR="72000">
                      <a:lnL>
                        <a:noFill/>
                      </a:lnL>
                      <a:lnR>
                        <a:noFill/>
                      </a:lnR>
                      <a:lnT>
                        <a:noFill/>
                      </a:lnT>
                      <a:lnB w="6350">
                        <a:solidFill>
                          <a:schemeClr val="tx2">
                            <a:lumMod val="447059"/>
                          </a:schemeClr>
                        </a:solidFill>
                        <a:prstDash val="solid"/>
                        <a:round/>
                        <a:headEnd w="med" len="med" type="none"/>
                        <a:tailEnd w="med" len="med" type="none"/>
                      </a:lnB>
                    </a:tcPr>
                  </a:tc>
                  <a:tc>
                    <a:txBody>
                      <a:bodyPr/>
                      <a:lstStyle/>
                      <a:p>
                        <a:pPr fontAlgn="ctr" algn="r">
                          <a:defRPr spc="50"/>
                        </a:pPr>
                        <a:r>
                          <a:rPr sz="900" lang="en-GB" spc="50" noProof="1"/>
                          <a:t>5.8</a:t>
                        </a:r>
                      </a:p>
                    </a:txBody>
                    <a:tcPr anchor="ctr" marT="36000" marB="36000" horzOverflow="clip" marL="72000" marR="72000">
                      <a:lnL>
                        <a:noFill/>
                      </a:lnL>
                      <a:lnR>
                        <a:noFill/>
                      </a:lnR>
                      <a:lnT>
                        <a:noFill/>
                      </a:lnT>
                      <a:lnB w="6350">
                        <a:solidFill>
                          <a:schemeClr val="tx2">
                            <a:lumMod val="447059"/>
                          </a:schemeClr>
                        </a:solidFill>
                        <a:prstDash val="solid"/>
                        <a:round/>
                        <a:headEnd w="med" len="med" type="none"/>
                        <a:tailEnd w="med" len="med" type="none"/>
                      </a:lnB>
                    </a:tcPr>
                  </a:tc>
                  <a:tc>
                    <a:txBody>
                      <a:bodyPr/>
                      <a:lstStyle/>
                      <a:p>
                        <a:pPr fontAlgn="ctr" algn="r">
                          <a:defRPr spc="50"/>
                        </a:pPr>
                        <a:r>
                          <a:rPr sz="900" lang="en-GB" spc="50" noProof="1"/>
                          <a:t>6.4</a:t>
                        </a:r>
                      </a:p>
                    </a:txBody>
                    <a:tcPr anchor="ctr" marT="36000" marB="36000" horzOverflow="clip" marL="72000" marR="72000">
                      <a:lnL>
                        <a:noFill/>
                      </a:lnL>
                      <a:lnR>
                        <a:noFill/>
                      </a:lnR>
                      <a:lnT>
                        <a:noFill/>
                      </a:lnT>
                      <a:lnB w="6350">
                        <a:solidFill>
                          <a:schemeClr val="tx2">
                            <a:lumMod val="447059"/>
                          </a:schemeClr>
                        </a:solidFill>
                        <a:prstDash val="solid"/>
                        <a:round/>
                        <a:headEnd w="med" len="med" type="none"/>
                        <a:tailEnd w="med" len="med" type="none"/>
                      </a:lnB>
                    </a:tcPr>
                  </a:tc>
                  <a:tc>
                    <a:txBody>
                      <a:bodyPr/>
                      <a:lstStyle/>
                      <a:p>
                        <a:pPr fontAlgn="ctr" algn="r">
                          <a:defRPr spc="50"/>
                        </a:pPr>
                        <a:r>
                          <a:rPr sz="900" lang="en-GB" spc="50" noProof="1"/>
                          <a:t>6.4</a:t>
                        </a:r>
                      </a:p>
                    </a:txBody>
                    <a:tcPr anchor="ctr" marT="36000" marB="36000" horzOverflow="clip" marL="72000" marR="72000">
                      <a:lnL>
                        <a:noFill/>
                      </a:lnL>
                      <a:lnR>
                        <a:noFill/>
                      </a:lnR>
                      <a:lnT>
                        <a:noFill/>
                      </a:lnT>
                      <a:lnB w="6350">
                        <a:solidFill>
                          <a:schemeClr val="tx2">
                            <a:lumMod val="447059"/>
                          </a:schemeClr>
                        </a:solidFill>
                        <a:prstDash val="solid"/>
                        <a:round/>
                        <a:headEnd w="med" len="med" type="none"/>
                        <a:tailEnd w="med" len="med" type="none"/>
                      </a:lnB>
                    </a:tcPr>
                  </a:tc>
                  <a:tc>
                    <a:txBody>
                      <a:bodyPr/>
                      <a:lstStyle/>
                      <a:p>
                        <a:pPr fontAlgn="ctr" algn="r">
                          <a:defRPr spc="50"/>
                        </a:pPr>
                        <a:r>
                          <a:rPr sz="900" lang="en-GB" spc="50" noProof="1"/>
                          <a:t>6.2</a:t>
                        </a:r>
                      </a:p>
                    </a:txBody>
                    <a:tcPr anchor="ctr" marT="36000" marB="36000" horzOverflow="clip" marL="72000" marR="72000">
                      <a:lnL>
                        <a:noFill/>
                      </a:lnL>
                      <a:lnR>
                        <a:noFill/>
                      </a:lnR>
                      <a:lnT>
                        <a:noFill/>
                      </a:lnT>
                      <a:lnB w="6350">
                        <a:solidFill>
                          <a:schemeClr val="tx2">
                            <a:lumMod val="447059"/>
                          </a:schemeClr>
                        </a:solidFill>
                        <a:prstDash val="solid"/>
                        <a:round/>
                        <a:headEnd w="med" len="med" type="none"/>
                        <a:tailEnd w="med" len="med" type="none"/>
                      </a:lnB>
                    </a:tcPr>
                  </a:tc>
                  <a:tc>
                    <a:txBody>
                      <a:bodyPr/>
                      <a:lstStyle/>
                      <a:p>
                        <a:pPr fontAlgn="ctr" algn="l">
                          <a:defRPr spc="50"/>
                        </a:pPr>
                        <a:endParaRPr dirty="0" sz="900"/>
                      </a:p>
                    </a:txBody>
                    <a:tcPr anchor="ctr" marR="72000" marT="36000" marB="36000" horzOverflow="clip" marL="72000">
                      <a:lnL>
                        <a:noFill/>
                      </a:lnL>
                      <a:lnR w="6350">
                        <a:solidFill>
                          <a:schemeClr val="tx2">
                            <a:lumMod val="447059"/>
                          </a:schemeClr>
                        </a:solidFill>
                        <a:prstDash val="solid"/>
                        <a:round/>
                        <a:headEnd w="med" len="med" type="none"/>
                        <a:tailEnd w="med" len="med" type="none"/>
                      </a:lnR>
                      <a:lnT>
                        <a:noFill/>
                      </a:lnT>
                      <a:lnB w="6350">
                        <a:solidFill>
                          <a:schemeClr val="tx2">
                            <a:lumMod val="447059"/>
                          </a:schemeClr>
                        </a:solidFill>
                        <a:prstDash val="solid"/>
                        <a:round/>
                        <a:headEnd w="med" len="med" type="none"/>
                        <a:tailEnd w="med" len="med" type="none"/>
                      </a:lnB>
                    </a:tcPr>
                  </a:tc>
                </a:tr>
              </a:tbl>
            </a:graphicData>
          </a:graphic>
        </p:graphicFrame>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2336031"/>
      </p:ext>
    </p:extLst>
  </p:cSld>
  <p:clrMapOvr>
    <a:masterClrMapping/>
  </p:clrMapOvr>
</p:sld>
</file>

<file path=ppt/slides/slide1a.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Könsuppdelad andel positiva</a:t>
              </a:r>
            </a:p>
          </p:txBody>
        </p:sp>
      </p:grpSp>
      <p:sp>
        <p:nvSpPr>
          <p:cNvPr id="19" name="Title2Left"/>
          <p:cNvSpPr txBox="1"/>
          <p:nvPr/>
        </p:nvSpPr>
        <p:spPr>
          <a:xfrm>
            <a:off x="720000" y="765899"/>
            <a:ext cx="8645942" cy="920858"/>
          </a:xfrm>
          <a:prstGeom prst="rect">
            <a:avLst/>
          </a:prstGeom>
          <a:noFill/>
        </p:spPr>
        <p:txBody>
          <a:bodyPr vertOverflow="clip" wrap="square" lIns="0" tIns="0" rIns="0" bIns="0" rtlCol="0" anchor="t"/>
          <a:lstStyle/>
          <a:p>
            <a:pPr algn="l"/>
            <a:r>
              <a:rPr lang="en-GB" sz="1400" spc="50" noProof="1">
                <a:solidFill>
                  <a:schemeClr val="tx1">
                    <a:lumMod val="75000"/>
                    <a:lumOff val="25000"/>
                  </a:schemeClr>
                </a:solidFill>
              </a:rPr>
              <a:t>Nedan visas andel positiva per frågeområde tillsammans med de frågor som ingår i varje område. </a:t>
            </a:r>
            <a:br/>
            <a:r>
              <a:rPr lang="en-GB" sz="1400" spc="50" noProof="1">
                <a:solidFill>
                  <a:schemeClr val="tx1">
                    <a:lumMod val="75000"/>
                    <a:lumOff val="25000"/>
                  </a:schemeClr>
                </a:solidFill>
              </a:rPr>
              <a:t>Svaren redovisas även uppdelade på vilket kön barnet har.</a:t>
            </a:r>
            <a:br>
              <a:rPr dirty="0"/>
            </a:br>
            <a:br>
              <a:rPr dirty="0"/>
            </a:br>
            <a:br>
              <a:rPr sz="1400" dirty="0">
                <a:solidFill>
                  <a:schemeClr val="tx1">
                    <a:lumMod val="75000"/>
                    <a:lumOff val="25000"/>
                  </a:schemeClr>
                </a:solidFill>
              </a:rPr>
            </a:br>
            <a:endParaRPr sz="1400" dirty="0">
              <a:solidFill>
                <a:schemeClr val="tx1">
                  <a:lumMod val="75000"/>
                  <a:lumOff val="25000"/>
                </a:schemeClr>
              </a:solidFill>
            </a:endParaRPr>
          </a:p>
        </p:txBody>
      </p:sp>
      <p:grpSp>
        <p:nvGrpSpPr>
          <p:cNvPr id="70" name="Footer"/>
          <p:cNvGrpSpPr/>
          <p:nvPr/>
        </p:nvGrpSpPr>
        <p:grpSpPr>
          <a:xfrm>
            <a:off x="108000" y="6360125"/>
            <a:ext cx="9507948" cy="396000"/>
            <a:chOff x="108000" y="6372000"/>
            <a:chExt cx="9507948" cy="396000"/>
          </a:xfrm>
        </p:grpSpPr>
        <p:sp>
          <p:nvSpPr>
            <p:cNvPr id="71" name="FooterRight"/>
            <p:cNvSpPr txBox="1"/>
            <p:nvPr/>
          </p:nvSpPr>
          <p:spPr>
            <a:xfrm>
              <a:off x="108000" y="6372000"/>
              <a:ext cx="9507948" cy="396000"/>
            </a:xfrm>
            <a:prstGeom prst="rect">
              <a:avLst/>
            </a:prstGeom>
            <a:noFill/>
          </p:spPr>
          <p:txBody>
            <a:bodyPr vertOverflow="clip" wrap="square" lIns="0" tIns="0" rIns="0" bIns="0" rtlCol="0" anchor="b"/>
            <a:lstStyle/>
            <a:p>
              <a:pPr algn="r"/>
              <a:r>
                <a:rPr lang="en-GB" sz="1050" spc="50" noProof="1">
                  <a:solidFill>
                    <a:schemeClr val="tx1">
                      <a:lumMod val="249351"/>
                    </a:schemeClr>
                  </a:solidFill>
                </a:rPr>
                <a:t>Rapporten gäller </a:t>
              </a:r>
              <a:r>
                <a:rPr lang="en-GB" sz="1050" spc="50" noProof="1">
                  <a:solidFill>
                    <a:schemeClr val="tx1">
                      <a:lumMod val="249351"/>
                    </a:schemeClr>
                  </a:solidFill>
                </a:rPr>
                <a:t>Sanatoriegatan 90 förskola</a:t>
              </a:r>
              <a:br/>
              <a:r>
                <a:rPr lang="en-GB" sz="1050" spc="50" noProof="1">
                  <a:solidFill>
                    <a:schemeClr val="tx1">
                      <a:lumMod val="249351"/>
                    </a:schemeClr>
                  </a:solidFill>
                </a:rPr>
                <a:t>och bygger på svar från </a:t>
              </a:r>
              <a:r>
                <a:rPr lang="en-GB" sz="1050" spc="50" noProof="1">
                  <a:solidFill>
                    <a:schemeClr val="tx1">
                      <a:lumMod val="249351"/>
                    </a:schemeClr>
                  </a:solidFill>
                </a:rPr>
                <a:t>14</a:t>
              </a:r>
              <a:r>
                <a:rPr lang="en-GB" sz="1050" spc="50" noProof="1">
                  <a:solidFill>
                    <a:schemeClr val="tx1">
                      <a:lumMod val="249351"/>
                    </a:schemeClr>
                  </a:solidFill>
                </a:rPr>
                <a:t> vårdnadshavare av </a:t>
              </a:r>
              <a:r>
                <a:rPr lang="en-GB" sz="1050" spc="50" noProof="1">
                  <a:solidFill>
                    <a:schemeClr val="tx1">
                      <a:lumMod val="249351"/>
                    </a:schemeClr>
                  </a:solidFill>
                </a:rPr>
                <a:t>16</a:t>
              </a:r>
              <a:r>
                <a:rPr lang="en-GB" sz="1050" spc="50" noProof="1">
                  <a:solidFill>
                    <a:schemeClr val="tx1">
                      <a:lumMod val="249351"/>
                    </a:schemeClr>
                  </a:solidFill>
                </a:rPr>
                <a:t> möjliga, alltså </a:t>
              </a:r>
              <a:r>
                <a:rPr lang="en-GB" sz="1050" spc="50" noProof="1">
                  <a:solidFill>
                    <a:schemeClr val="tx1">
                      <a:lumMod val="249351"/>
                    </a:schemeClr>
                  </a:solidFill>
                </a:rPr>
                <a:t>87.5%</a:t>
              </a:r>
              <a:br/>
              <a:br>
                <a:rPr sz="1400" dirty="0"/>
              </a:br>
              <a:endParaRPr sz="1400" dirty="0"/>
            </a:p>
          </p:txBody>
        </p:sp>
      </p:grpSp>
      <p:grpSp>
        <p:nvGrpSpPr>
          <p:cNvPr id="30" name="Title2"/>
          <p:cNvGrpSpPr/>
          <p:nvPr/>
        </p:nvGrpSpPr>
        <p:grpSpPr>
          <a:xfrm>
            <a:off x="720000" y="936000"/>
            <a:ext cx="8460000" cy="360000"/>
            <a:chOff x="720000" y="936000"/>
            <a:chExt cx="8460000" cy="360000"/>
          </a:xfrm>
        </p:grpSpPr>
        <p:sp>
          <p:nvSpPr>
            <p:cNvPr id="31" name="Title2Center"/>
            <p:cNvSpPr txBox="1"/>
            <p:nvPr/>
          </p:nvSpPr>
          <p:spPr>
            <a:xfrm>
              <a:off x="3540000" y="936000"/>
              <a:ext cx="2820000" cy="360000"/>
            </a:xfrm>
            <a:prstGeom prst="rect">
              <a:avLst/>
            </a:prstGeom>
            <a:noFill/>
          </p:spPr>
          <p:txBody>
            <a:bodyPr vertOverflow="clip" wrap="square" lIns="0" tIns="0" rIns="0" bIns="0" rtlCol="0" anchor="t"/>
            <a:lstStyle/>
            <a:p>
              <a:pPr algn="ctr"/>
              <a:r>
                <a:rPr lang="en-GB" sz="1200" b="1" spc="50" noProof="1">
                  <a:solidFill>
                    <a:schemeClr val="tx2">
                      <a:lumMod val="250980"/>
                    </a:schemeClr>
                  </a:solidFill>
                </a:rPr>
                <a:t>⋅</a:t>
              </a:r>
            </a:p>
          </p:txBody>
        </p:sp>
      </p:grpSp>
      <p:grpSp>
        <p:nvGrpSpPr>
          <p:cNvPr id="60" name="BodyFooter"/>
          <p:cNvGrpSpPr/>
          <p:nvPr/>
        </p:nvGrpSpPr>
        <p:grpSpPr>
          <a:xfrm>
            <a:off x="720000" y="5514108"/>
            <a:ext cx="8460000" cy="896533"/>
            <a:chOff x="720000" y="5570465"/>
            <a:chExt cx="8460000" cy="297535"/>
          </a:xfrm>
        </p:grpSpPr>
      </p:grpSp>
      <p:grpSp>
        <p:nvGrpSpPr>
          <p:cNvPr id="5000" name="BodyContent"/>
          <p:cNvGrpSpPr/>
          <p:nvPr/>
        </p:nvGrpSpPr>
        <p:grpSpPr>
          <a:xfrm>
            <a:off x="720000" y="1466101"/>
            <a:ext cx="8460000" cy="4048008"/>
            <a:chOff x="720000" y="1296000"/>
            <a:chExt cx="8460000" cy="4356000"/>
          </a:xfrm>
        </p:grpSpPr>
        <p:graphicFrame>
          <p:nvGraphicFramePr>
            <p:cNvPr id="5002" name="BodyContentTable"/>
            <p:cNvGraphicFramePr>
              <a:graphicFrameLocks/>
            </p:cNvGraphicFramePr>
            <p:nvPr/>
          </p:nvGraphicFramePr>
          <p:xfrm>
            <a:off x="720000" y="1296000"/>
            <a:ext cx="8460000" cy="4356000"/>
          </p:xfrm>
          <a:graphic>
            <a:graphicData uri="http://schemas.openxmlformats.org/drawingml/2006/chart">
              <c:chart xmlns:c="http://schemas.openxmlformats.org/drawingml/2006/chart" xmlns:r="http://schemas.openxmlformats.org/officeDocument/2006/relationships" r:id="R74a55a17f3b44e7d"/>
            </a:graphicData>
          </a:graphic>
        </p:graphicFrame>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2336031"/>
      </p:ext>
    </p:extLst>
  </p:cSld>
  <p:clrMapOvr>
    <a:masterClrMapping/>
  </p:clrMapOvr>
</p:sld>
</file>

<file path=ppt/slides/slide1b.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Könsuppdelad andel positiva</a:t>
              </a:r>
            </a:p>
          </p:txBody>
        </p:sp>
      </p:grpSp>
      <p:sp>
        <p:nvSpPr>
          <p:cNvPr id="19" name="Title2Left"/>
          <p:cNvSpPr txBox="1"/>
          <p:nvPr/>
        </p:nvSpPr>
        <p:spPr>
          <a:xfrm>
            <a:off x="720000" y="765899"/>
            <a:ext cx="8645942" cy="920858"/>
          </a:xfrm>
          <a:prstGeom prst="rect">
            <a:avLst/>
          </a:prstGeom>
          <a:noFill/>
        </p:spPr>
        <p:txBody>
          <a:bodyPr vertOverflow="clip" wrap="square" lIns="0" tIns="0" rIns="0" bIns="0" rtlCol="0" anchor="t"/>
          <a:lstStyle/>
          <a:p>
            <a:pPr algn="l"/>
            <a:r>
              <a:rPr lang="en-GB" sz="1400" spc="50" noProof="1">
                <a:solidFill>
                  <a:schemeClr val="tx1">
                    <a:lumMod val="75000"/>
                    <a:lumOff val="25000"/>
                  </a:schemeClr>
                </a:solidFill>
              </a:rPr>
              <a:t>Nedan visas andel positiva per frågeområde tillsammans med de frågor som ingår i varje område. </a:t>
            </a:r>
            <a:br/>
            <a:r>
              <a:rPr lang="en-GB" sz="1400" spc="50" noProof="1">
                <a:solidFill>
                  <a:schemeClr val="tx1">
                    <a:lumMod val="75000"/>
                    <a:lumOff val="25000"/>
                  </a:schemeClr>
                </a:solidFill>
              </a:rPr>
              <a:t>Svaren redovisas även uppdelade på vilket kön barnet har.</a:t>
            </a:r>
            <a:br>
              <a:rPr dirty="0"/>
            </a:br>
            <a:br>
              <a:rPr dirty="0"/>
            </a:br>
            <a:br>
              <a:rPr sz="1400" dirty="0">
                <a:solidFill>
                  <a:schemeClr val="tx1">
                    <a:lumMod val="75000"/>
                    <a:lumOff val="25000"/>
                  </a:schemeClr>
                </a:solidFill>
              </a:rPr>
            </a:br>
            <a:endParaRPr sz="1400" dirty="0">
              <a:solidFill>
                <a:schemeClr val="tx1">
                  <a:lumMod val="75000"/>
                  <a:lumOff val="25000"/>
                </a:schemeClr>
              </a:solidFill>
            </a:endParaRPr>
          </a:p>
        </p:txBody>
      </p:sp>
      <p:grpSp>
        <p:nvGrpSpPr>
          <p:cNvPr id="70" name="Footer"/>
          <p:cNvGrpSpPr/>
          <p:nvPr/>
        </p:nvGrpSpPr>
        <p:grpSpPr>
          <a:xfrm>
            <a:off x="108000" y="6360125"/>
            <a:ext cx="9507948" cy="396000"/>
            <a:chOff x="108000" y="6372000"/>
            <a:chExt cx="9507948" cy="396000"/>
          </a:xfrm>
        </p:grpSpPr>
        <p:sp>
          <p:nvSpPr>
            <p:cNvPr id="71" name="FooterRight"/>
            <p:cNvSpPr txBox="1"/>
            <p:nvPr/>
          </p:nvSpPr>
          <p:spPr>
            <a:xfrm>
              <a:off x="108000" y="6372000"/>
              <a:ext cx="9507948" cy="396000"/>
            </a:xfrm>
            <a:prstGeom prst="rect">
              <a:avLst/>
            </a:prstGeom>
            <a:noFill/>
          </p:spPr>
          <p:txBody>
            <a:bodyPr vertOverflow="clip" wrap="square" lIns="0" tIns="0" rIns="0" bIns="0" rtlCol="0" anchor="b"/>
            <a:lstStyle/>
            <a:p>
              <a:pPr algn="r"/>
              <a:r>
                <a:rPr lang="en-GB" sz="1050" spc="50" noProof="1">
                  <a:solidFill>
                    <a:schemeClr val="tx1">
                      <a:lumMod val="249351"/>
                    </a:schemeClr>
                  </a:solidFill>
                </a:rPr>
                <a:t>Rapporten gäller </a:t>
              </a:r>
              <a:r>
                <a:rPr lang="en-GB" sz="1050" spc="50" noProof="1">
                  <a:solidFill>
                    <a:schemeClr val="tx1">
                      <a:lumMod val="249351"/>
                    </a:schemeClr>
                  </a:solidFill>
                </a:rPr>
                <a:t>Sanatoriegatan 90 förskola</a:t>
              </a:r>
              <a:br/>
              <a:r>
                <a:rPr lang="en-GB" sz="1050" spc="50" noProof="1">
                  <a:solidFill>
                    <a:schemeClr val="tx1">
                      <a:lumMod val="249351"/>
                    </a:schemeClr>
                  </a:solidFill>
                </a:rPr>
                <a:t>och bygger på svar från </a:t>
              </a:r>
              <a:r>
                <a:rPr lang="en-GB" sz="1050" spc="50" noProof="1">
                  <a:solidFill>
                    <a:schemeClr val="tx1">
                      <a:lumMod val="249351"/>
                    </a:schemeClr>
                  </a:solidFill>
                </a:rPr>
                <a:t>14</a:t>
              </a:r>
              <a:r>
                <a:rPr lang="en-GB" sz="1050" spc="50" noProof="1">
                  <a:solidFill>
                    <a:schemeClr val="tx1">
                      <a:lumMod val="249351"/>
                    </a:schemeClr>
                  </a:solidFill>
                </a:rPr>
                <a:t> vårdnadshavare av </a:t>
              </a:r>
              <a:r>
                <a:rPr lang="en-GB" sz="1050" spc="50" noProof="1">
                  <a:solidFill>
                    <a:schemeClr val="tx1">
                      <a:lumMod val="249351"/>
                    </a:schemeClr>
                  </a:solidFill>
                </a:rPr>
                <a:t>16</a:t>
              </a:r>
              <a:r>
                <a:rPr lang="en-GB" sz="1050" spc="50" noProof="1">
                  <a:solidFill>
                    <a:schemeClr val="tx1">
                      <a:lumMod val="249351"/>
                    </a:schemeClr>
                  </a:solidFill>
                </a:rPr>
                <a:t> möjliga, alltså </a:t>
              </a:r>
              <a:r>
                <a:rPr lang="en-GB" sz="1050" spc="50" noProof="1">
                  <a:solidFill>
                    <a:schemeClr val="tx1">
                      <a:lumMod val="249351"/>
                    </a:schemeClr>
                  </a:solidFill>
                </a:rPr>
                <a:t>87.5%</a:t>
              </a:r>
              <a:br/>
              <a:br>
                <a:rPr sz="1400" dirty="0"/>
              </a:br>
              <a:endParaRPr sz="1400" dirty="0"/>
            </a:p>
          </p:txBody>
        </p:sp>
      </p:grpSp>
      <p:grpSp>
        <p:nvGrpSpPr>
          <p:cNvPr id="30" name="Title2"/>
          <p:cNvGrpSpPr/>
          <p:nvPr/>
        </p:nvGrpSpPr>
        <p:grpSpPr>
          <a:xfrm>
            <a:off x="720000" y="936000"/>
            <a:ext cx="8460000" cy="360000"/>
            <a:chOff x="720000" y="936000"/>
            <a:chExt cx="8460000" cy="360000"/>
          </a:xfrm>
        </p:grpSpPr>
        <p:sp>
          <p:nvSpPr>
            <p:cNvPr id="31" name="Title2Center"/>
            <p:cNvSpPr txBox="1"/>
            <p:nvPr/>
          </p:nvSpPr>
          <p:spPr>
            <a:xfrm>
              <a:off x="3540000" y="936000"/>
              <a:ext cx="2820000" cy="360000"/>
            </a:xfrm>
            <a:prstGeom prst="rect">
              <a:avLst/>
            </a:prstGeom>
            <a:noFill/>
          </p:spPr>
          <p:txBody>
            <a:bodyPr vertOverflow="clip" wrap="square" lIns="0" tIns="0" rIns="0" bIns="0" rtlCol="0" anchor="t"/>
            <a:lstStyle/>
            <a:p>
              <a:pPr algn="ctr"/>
              <a:r>
                <a:rPr lang="en-GB" sz="1200" b="1" spc="50" noProof="1">
                  <a:solidFill>
                    <a:schemeClr val="tx2">
                      <a:lumMod val="250980"/>
                    </a:schemeClr>
                  </a:solidFill>
                </a:rPr>
                <a:t>⋅</a:t>
              </a:r>
            </a:p>
          </p:txBody>
        </p:sp>
      </p:grpSp>
      <p:grpSp>
        <p:nvGrpSpPr>
          <p:cNvPr id="60" name="BodyFooter"/>
          <p:cNvGrpSpPr/>
          <p:nvPr/>
        </p:nvGrpSpPr>
        <p:grpSpPr>
          <a:xfrm>
            <a:off x="720000" y="5514108"/>
            <a:ext cx="8460000" cy="896533"/>
            <a:chOff x="720000" y="5570465"/>
            <a:chExt cx="8460000" cy="297535"/>
          </a:xfrm>
        </p:grpSpPr>
      </p:grpSp>
      <p:grpSp>
        <p:nvGrpSpPr>
          <p:cNvPr id="5000" name="BodyContent"/>
          <p:cNvGrpSpPr/>
          <p:nvPr/>
        </p:nvGrpSpPr>
        <p:grpSpPr>
          <a:xfrm>
            <a:off x="720000" y="1466101"/>
            <a:ext cx="8460000" cy="4048008"/>
            <a:chOff x="720000" y="1296000"/>
            <a:chExt cx="8460000" cy="4356000"/>
          </a:xfrm>
        </p:grpSpPr>
        <p:graphicFrame>
          <p:nvGraphicFramePr>
            <p:cNvPr id="5002" name="BodyContentTable"/>
            <p:cNvGraphicFramePr>
              <a:graphicFrameLocks/>
            </p:cNvGraphicFramePr>
            <p:nvPr/>
          </p:nvGraphicFramePr>
          <p:xfrm>
            <a:off x="720000" y="1296000"/>
            <a:ext cx="8460000" cy="4356000"/>
          </p:xfrm>
          <a:graphic>
            <a:graphicData uri="http://schemas.openxmlformats.org/drawingml/2006/chart">
              <c:chart xmlns:c="http://schemas.openxmlformats.org/drawingml/2006/chart" xmlns:r="http://schemas.openxmlformats.org/officeDocument/2006/relationships" r:id="R6a4d30a7b38e4647"/>
            </a:graphicData>
          </a:graphic>
        </p:graphicFrame>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2336031"/>
      </p:ext>
    </p:extLst>
  </p:cSld>
  <p:clrMapOvr>
    <a:masterClrMapping/>
  </p:clrMapOvr>
</p:sld>
</file>

<file path=ppt/slides/slide1c.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Title1"/>
          <p:cNvGrpSpPr/>
          <p:nvPr/>
        </p:nvGrpSpPr>
        <p:grpSpPr>
          <a:xfrm>
            <a:off x="1268360" y="245806"/>
            <a:ext cx="7629834" cy="520092"/>
            <a:chOff x="108000" y="551301"/>
            <a:chExt cx="6046994" cy="417006"/>
          </a:xfrm>
        </p:grpSpPr>
        <p:sp>
          <p:nvSpPr>
            <p:cNvPr id="2" name="Title1Left"/>
            <p:cNvSpPr txBox="1"/>
            <p:nvPr/>
          </p:nvSpPr>
          <p:spPr>
            <a:xfrm>
              <a:off x="108000" y="551301"/>
              <a:ext cx="6046994" cy="417006"/>
            </a:xfrm>
            <a:prstGeom prst="rect">
              <a:avLst/>
            </a:prstGeom>
            <a:noFill/>
          </p:spPr>
          <p:txBody>
            <a:bodyPr vertOverflow="clip" wrap="square" lIns="0" tIns="0" rIns="0" bIns="0" rtlCol="0" anchor="t"/>
            <a:lstStyle/>
            <a:p>
              <a:pPr algn="l"/>
              <a:r>
                <a:rPr lang="en-GB" sz="2600" b="1" noProof="1">
                  <a:solidFill>
                    <a:schemeClr val="tx2"/>
                  </a:solidFill>
                </a:rPr>
                <a:t>Om respondenterna</a:t>
              </a:r>
            </a:p>
          </p:txBody>
        </p:sp>
      </p:grpSp>
      <p:grpSp>
        <p:nvGrpSpPr>
          <p:cNvPr id="70" name="Footer"/>
          <p:cNvGrpSpPr/>
          <p:nvPr/>
        </p:nvGrpSpPr>
        <p:grpSpPr>
          <a:xfrm>
            <a:off x="108000" y="6360125"/>
            <a:ext cx="9507948" cy="396000"/>
            <a:chOff x="108000" y="6372000"/>
            <a:chExt cx="9507948" cy="396000"/>
          </a:xfrm>
        </p:grpSpPr>
        <p:sp>
          <p:nvSpPr>
            <p:cNvPr id="71" name="FooterRight"/>
            <p:cNvSpPr txBox="1"/>
            <p:nvPr/>
          </p:nvSpPr>
          <p:spPr>
            <a:xfrm>
              <a:off x="108000" y="6372000"/>
              <a:ext cx="9507948" cy="396000"/>
            </a:xfrm>
            <a:prstGeom prst="rect">
              <a:avLst/>
            </a:prstGeom>
            <a:noFill/>
          </p:spPr>
          <p:txBody>
            <a:bodyPr vertOverflow="clip" wrap="square" lIns="0" tIns="0" rIns="0" bIns="0" rtlCol="0" anchor="b"/>
            <a:lstStyle/>
            <a:p>
              <a:pPr algn="r"/>
              <a:r>
                <a:rPr lang="en-GB" sz="1050" spc="50" noProof="1">
                  <a:solidFill>
                    <a:schemeClr val="tx1">
                      <a:lumMod val="249351"/>
                    </a:schemeClr>
                  </a:solidFill>
                </a:rPr>
                <a:t>Rapporten gäller </a:t>
              </a:r>
              <a:r>
                <a:rPr lang="en-GB" sz="1050" spc="50" noProof="1">
                  <a:solidFill>
                    <a:schemeClr val="tx1">
                      <a:lumMod val="249351"/>
                    </a:schemeClr>
                  </a:solidFill>
                </a:rPr>
                <a:t>Sanatoriegatan 90 förskola</a:t>
              </a:r>
              <a:br/>
              <a:r>
                <a:rPr lang="en-GB" sz="1050" spc="50" noProof="1">
                  <a:solidFill>
                    <a:schemeClr val="tx1">
                      <a:lumMod val="249351"/>
                    </a:schemeClr>
                  </a:solidFill>
                </a:rPr>
                <a:t>och bygger på svar från </a:t>
              </a:r>
              <a:r>
                <a:rPr lang="en-GB" sz="1050" spc="50" noProof="1">
                  <a:solidFill>
                    <a:schemeClr val="tx1">
                      <a:lumMod val="249351"/>
                    </a:schemeClr>
                  </a:solidFill>
                </a:rPr>
                <a:t>14</a:t>
              </a:r>
              <a:r>
                <a:rPr lang="en-GB" sz="1050" spc="50" noProof="1">
                  <a:solidFill>
                    <a:schemeClr val="tx1">
                      <a:lumMod val="249351"/>
                    </a:schemeClr>
                  </a:solidFill>
                </a:rPr>
                <a:t> vårdnadshavare av </a:t>
              </a:r>
              <a:r>
                <a:rPr lang="en-GB" sz="1050" spc="50" noProof="1">
                  <a:solidFill>
                    <a:schemeClr val="tx1">
                      <a:lumMod val="249351"/>
                    </a:schemeClr>
                  </a:solidFill>
                </a:rPr>
                <a:t>16</a:t>
              </a:r>
              <a:r>
                <a:rPr lang="en-GB" sz="1050" spc="50" noProof="1">
                  <a:solidFill>
                    <a:schemeClr val="tx1">
                      <a:lumMod val="249351"/>
                    </a:schemeClr>
                  </a:solidFill>
                </a:rPr>
                <a:t> möjliga, alltså </a:t>
              </a:r>
              <a:r>
                <a:rPr lang="en-GB" sz="1050" spc="50" noProof="1">
                  <a:solidFill>
                    <a:schemeClr val="tx1">
                      <a:lumMod val="249351"/>
                    </a:schemeClr>
                  </a:solidFill>
                </a:rPr>
                <a:t>87.5%</a:t>
              </a:r>
              <a:br/>
              <a:br>
                <a:rPr sz="1400" dirty="0"/>
              </a:br>
              <a:endParaRPr sz="1400" dirty="0"/>
            </a:p>
          </p:txBody>
        </p:sp>
      </p:grpSp>
      <p:grpSp>
        <p:nvGrpSpPr>
          <p:cNvPr id="30" name="Title2"/>
          <p:cNvGrpSpPr/>
          <p:nvPr/>
        </p:nvGrpSpPr>
        <p:grpSpPr>
          <a:xfrm>
            <a:off x="720000" y="936000"/>
            <a:ext cx="8460000" cy="360000"/>
            <a:chOff x="720000" y="936000"/>
            <a:chExt cx="8460000" cy="360000"/>
          </a:xfrm>
        </p:grpSpPr>
        <p:sp>
          <p:nvSpPr>
            <p:cNvPr id="31" name="Title2Center"/>
            <p:cNvSpPr txBox="1"/>
            <p:nvPr/>
          </p:nvSpPr>
          <p:spPr>
            <a:xfrm>
              <a:off x="3540000" y="936000"/>
              <a:ext cx="2820000" cy="360000"/>
            </a:xfrm>
            <a:prstGeom prst="rect">
              <a:avLst/>
            </a:prstGeom>
            <a:noFill/>
          </p:spPr>
          <p:txBody>
            <a:bodyPr vertOverflow="clip" wrap="square" lIns="0" tIns="0" rIns="0" bIns="0" rtlCol="0" anchor="t"/>
            <a:lstStyle/>
            <a:p>
              <a:pPr algn="ctr"/>
              <a:r>
                <a:rPr lang="en-GB" sz="1200" b="1" spc="50" noProof="1">
                  <a:solidFill>
                    <a:schemeClr val="tx2">
                      <a:lumMod val="250980"/>
                    </a:schemeClr>
                  </a:solidFill>
                </a:rPr>
                <a:t>⋅</a:t>
              </a:r>
            </a:p>
          </p:txBody>
        </p:sp>
      </p:grpSp>
      <p:grpSp>
        <p:nvGrpSpPr>
          <p:cNvPr id="60" name="BodyFooter"/>
          <p:cNvGrpSpPr/>
          <p:nvPr/>
        </p:nvGrpSpPr>
        <p:grpSpPr>
          <a:xfrm>
            <a:off x="720000" y="5514108"/>
            <a:ext cx="8460000" cy="896533"/>
            <a:chOff x="720000" y="5570465"/>
            <a:chExt cx="8460000" cy="297535"/>
          </a:xfrm>
        </p:grpSpPr>
      </p:grpSp>
      <p:grpSp>
        <p:nvGrpSpPr>
          <p:cNvPr id="5000" name="BodyContent"/>
          <p:cNvGrpSpPr/>
          <p:nvPr/>
        </p:nvGrpSpPr>
        <p:grpSpPr>
          <a:xfrm>
            <a:off x="720000" y="1466101"/>
            <a:ext cx="8460000" cy="4356000"/>
            <a:chOff x="720000" y="1296000"/>
            <a:chExt cx="8460000" cy="4356000"/>
          </a:xfrm>
        </p:grpSpPr>
        <p:graphicFrame>
          <p:nvGraphicFramePr>
            <p:cNvPr id="5002" name="BodyContentTable"/>
            <p:cNvGraphicFramePr>
              <a:graphicFrameLocks/>
            </p:cNvGraphicFramePr>
            <p:nvPr/>
          </p:nvGraphicFramePr>
          <p:xfrm>
            <a:off x="720000" y="1296000"/>
            <a:ext cx="2820000" cy="4356000"/>
          </p:xfrm>
          <a:graphic>
            <a:graphicData uri="http://schemas.openxmlformats.org/drawingml/2006/chart">
              <c:chart xmlns:c="http://schemas.openxmlformats.org/drawingml/2006/chart" r:id="R237bd7a43c5c4244"/>
            </a:graphicData>
          </a:graphic>
        </p:graphicFrame>
        <p:graphicFrame>
          <p:nvGraphicFramePr>
            <p:cNvPr id="5005" name="BodyContentTable"/>
            <p:cNvGraphicFramePr>
              <a:graphicFrameLocks/>
            </p:cNvGraphicFramePr>
            <p:nvPr/>
          </p:nvGraphicFramePr>
          <p:xfrm>
            <a:off x="3540000" y="1296000"/>
            <a:ext cx="2820000" cy="4356000"/>
          </p:xfrm>
          <a:graphic>
            <a:graphicData uri="http://schemas.openxmlformats.org/drawingml/2006/chart">
              <c:chart xmlns:c="http://schemas.openxmlformats.org/drawingml/2006/chart" r:id="R09d87bb70ac74984"/>
            </a:graphicData>
          </a:graphic>
        </p:graphicFrame>
        <p:graphicFrame>
          <p:nvGraphicFramePr>
            <p:cNvPr id="5008" name="BodyContentTable"/>
            <p:cNvGraphicFramePr>
              <a:graphicFrameLocks/>
            </p:cNvGraphicFramePr>
            <p:nvPr/>
          </p:nvGraphicFramePr>
          <p:xfrm>
            <a:off x="6360000" y="1296000"/>
            <a:ext cx="2820000" cy="4356000"/>
          </p:xfrm>
          <a:graphic>
            <a:graphicData uri="http://schemas.openxmlformats.org/drawingml/2006/chart">
              <c:chart xmlns:c="http://schemas.openxmlformats.org/drawingml/2006/chart" r:id="R1068b0595d74446d"/>
            </a:graphicData>
          </a:graphic>
        </p:graphicFrame>
      </p:grpSp>
      <p:cxnSp>
        <p:nvCxnSpPr>
          <p:cNvPr id="13" name="Rak koppling 12"/>
          <p:cNvCxnSpPr/>
          <p:nvPr/>
        </p:nvCxnSpPr>
        <p:spPr>
          <a:xfrm>
            <a:off x="550606" y="6372000"/>
            <a:ext cx="9065342" cy="9146"/>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2336031"/>
      </p:ext>
    </p:extLst>
  </p:cSld>
  <p:clrMapOvr>
    <a:masterClrMapping/>
  </p:clrMapOvr>
</p:sld>
</file>

<file path=ppt/slides/slidef.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00" name="BodyContent"/>
          <p:cNvGrpSpPr/>
          <p:nvPr/>
        </p:nvGrpSpPr>
        <p:grpSpPr>
          <a:xfrm>
            <a:off x="1145931" y="4585070"/>
            <a:ext cx="8460000" cy="4356000"/>
            <a:chOff x="1044000" y="4680000"/>
            <a:chExt cx="8460000" cy="4356000"/>
          </a:xfrm>
        </p:grpSpPr>
        <p:graphicFrame>
          <p:nvGraphicFramePr>
            <p:cNvPr id="5002" name="BodyContentTable"/>
            <p:cNvGraphicFramePr>
              <a:graphicFrameLocks/>
            </p:cNvGraphicFramePr>
            <p:nvPr/>
          </p:nvGraphicFramePr>
          <p:xfrm>
            <a:off x="1044000" y="4680000"/>
            <a:ext cx="8460000" cy="4356000"/>
          </p:xfrm>
          <a:graphic>
            <a:graphicData uri="http://schemas.openxmlformats.org/drawingml/2006/table">
              <a:tbl>
                <a:tblPr>
</a:tblPr>
                <a:tblGrid>
                  <a:gridCol w="7812000">
                    <a:extLst>
                      <a:ext uri="{9D8B030D-6E8A-4147-A177-3AD203B41FA5}">
                        <a16:colId xmlns:a16="http://schemas.microsoft.com/office/drawing/2014/main" val="20000"/>
                      </a:ext>
                    </a:extLst>
                  </a:gridCol>
                </a:tblGrid>
                <a:tr h="0">
                  <a:tc>
                    <a:txBody>
                      <a:bodyPr/>
                      <a:lstStyle/>
                      <a:p>
                        <a:pPr fontAlgn="ctr" algn="ctr"/>
                        <a:r>
                          <a:rPr lang="en-GB" sz="1400" spc="50" noProof="1"/>
                          <a:t>Sammanfattande resultat</a:t>
                        </a:r>
                      </a:p>
                    </a:txBody>
                    <a:tcPr marL="0" marR="0" marT="0" marB="0">
                      <a:lnL>
                        <a:noFill/>
                      </a:lnL>
                      <a:lnR>
                        <a:noFill/>
                      </a:lnR>
                      <a:lnT>
                        <a:noFill/>
                      </a:lnT>
                      <a:lnB>
                        <a:noFill/>
                      </a:lnB>
                    </a:tcPr>
                  </a:tc>
                </a:tr>
              </a:tbl>
            </a:graphicData>
          </a:graphic>
        </p:graphicFrame>
      </p:grpSp>
      <p:grpSp>
        <p:nvGrpSpPr>
          <p:cNvPr id="20" name="Title1"/>
          <p:cNvGrpSpPr/>
          <p:nvPr/>
        </p:nvGrpSpPr>
        <p:grpSpPr>
          <a:xfrm>
            <a:off x="1145931" y="2139370"/>
            <a:ext cx="7802126" cy="946730"/>
            <a:chOff x="349194" y="504000"/>
            <a:chExt cx="8370512" cy="3121259"/>
          </a:xfrm>
        </p:grpSpPr>
        <p:sp>
          <p:nvSpPr>
            <p:cNvPr id="21" name="Title1Center"/>
            <p:cNvSpPr txBox="1"/>
            <p:nvPr/>
          </p:nvSpPr>
          <p:spPr>
            <a:xfrm>
              <a:off x="349194" y="504000"/>
              <a:ext cx="8370512" cy="3121259"/>
            </a:xfrm>
            <a:prstGeom prst="rect">
              <a:avLst/>
            </a:prstGeom>
            <a:noFill/>
          </p:spPr>
          <p:txBody>
            <a:bodyPr vertOverflow="clip" wrap="square" lIns="0" tIns="0" rIns="0" bIns="0" rtlCol="0" anchor="t"/>
            <a:lstStyle/>
            <a:p>
              <a:pPr algn="ctr"/>
              <a:r>
                <a:rPr lang="en-GB" sz="2400" b="1" spc="50" noProof="1">
                  <a:solidFill>
                    <a:schemeClr val="tx2"/>
                  </a:solidFill>
                  <a:latin typeface="Arial"/>
                </a:rPr>
                <a:t>Regiongemensam enkät i förskola och familjedaghem 2016</a:t>
              </a:r>
            </a:p>
          </p:txBody>
        </p:sp>
      </p:grpSp>
      <p:grpSp>
        <p:nvGrpSpPr>
          <p:cNvPr id="30" name="Title2"/>
          <p:cNvGrpSpPr/>
          <p:nvPr/>
        </p:nvGrpSpPr>
        <p:grpSpPr>
          <a:xfrm>
            <a:off x="1145931" y="3666394"/>
            <a:ext cx="7802126" cy="808892"/>
            <a:chOff x="666000" y="4407904"/>
            <a:chExt cx="7812000" cy="693208"/>
          </a:xfrm>
        </p:grpSpPr>
        <p:sp>
          <p:nvSpPr>
            <p:cNvPr id="31" name="Title2Center"/>
            <p:cNvSpPr txBox="1"/>
            <p:nvPr/>
          </p:nvSpPr>
          <p:spPr>
            <a:xfrm>
              <a:off x="666000" y="4407904"/>
              <a:ext cx="7812000" cy="693208"/>
            </a:xfrm>
            <a:prstGeom prst="rect">
              <a:avLst/>
            </a:prstGeom>
            <a:noFill/>
          </p:spPr>
          <p:txBody>
            <a:bodyPr vertOverflow="clip" wrap="square" lIns="0" tIns="0" rIns="0" bIns="0" rtlCol="0" anchor="t"/>
            <a:lstStyle/>
            <a:p>
              <a:pPr algn="ctr"/>
              <a:r>
                <a:rPr lang="en-GB" sz="2000" b="1" spc="50" noProof="1">
                  <a:solidFill>
                    <a:schemeClr val="tx2"/>
                  </a:solidFill>
                  <a:latin typeface="Arial"/>
                </a:rPr>
                <a:t>Sanatoriegatan 90 förskola</a:t>
              </a:r>
              <a:br>
                <a:rPr sz="2400" dirty="0">
                  <a:solidFill>
                    <a:schemeClr val="tx2"/>
                  </a:solidFill>
                </a:rPr>
              </a:br>
              <a:br>
                <a:rPr sz="2400" dirty="0">
                  <a:solidFill>
                    <a:schemeClr val="tx2"/>
                  </a:solidFill>
                </a:rPr>
              </a:br>
              <a:endParaRPr sz="2400" dirty="0">
                <a:solidFill>
                  <a:schemeClr val="tx2"/>
                </a:solidFill>
              </a:endParaRPr>
            </a:p>
          </p:txBody>
        </p:sp>
      </p:grpSp>
      <p:grpSp>
        <p:nvGrpSpPr>
          <p:cNvPr id="70" name="Footer"/>
          <p:cNvGrpSpPr/>
          <p:nvPr/>
        </p:nvGrpSpPr>
        <p:grpSpPr>
          <a:xfrm>
            <a:off x="108000" y="6372000"/>
            <a:ext cx="9684000" cy="396000"/>
            <a:chOff x="108000" y="6372000"/>
            <a:chExt cx="9684000" cy="396000"/>
          </a:xfrm>
        </p:grpSpPr>
        <p:sp>
          <p:nvSpPr>
            <p:cNvPr id="71" name="FooterCenter"/>
            <p:cNvSpPr txBox="1"/>
            <p:nvPr/>
          </p:nvSpPr>
          <p:spPr>
            <a:xfrm>
              <a:off y="6372000" x="108000"/>
              <a:ext cx="9684000" cy="396000"/>
            </a:xfrm>
            <a:prstGeom prst="rect">
              <a:avLst/>
            </a:prstGeom>
            <a:noFill/>
          </p:spPr>
          <p:txBody>
            <a:bodyPr vertOverflow="clip" wrap="square" rtlCol="0" anchor="b" bIns="0" rIns="0" tIns="0" lIns="0"/>
            <a:lstStyle/>
            <a:p>
              <a:pPr algn="ctr"/>
              <a:r>
                <a:rPr i="1" lang="en-GB" sz="1200" spc="50" noProof="1">
                  <a:solidFill>
                    <a:schemeClr val="tx1">
                      <a:lumMod val="249351"/>
                    </a:schemeClr>
                  </a:solidFill>
                </a:rPr>
                <a:t>kommunala verksamheter</a:t>
              </a:r>
            </a:p>
          </p:txBody>
        </p:sp>
      </p:grpSp>
    </p:spTree>
    <p:extLst>
      <p:ext uri="{BB962C8B-B14F-4D97-AF65-F5344CB8AC3E}">
        <p14:creationId xmlns:p14="http://schemas.microsoft.com/office/powerpoint/2010/main" val="1977187813"/>
      </p:ext>
    </p:extLst>
  </p:cSld>
  <p:clrMapOvr>
    <a:masterClrMapping/>
  </p:clrMapOvr>
</p:sld>
</file>

<file path=ppt/theme/theme1.xml><?xml version="1.0" encoding="utf-8"?>
<a:theme xmlns:a="http://schemas.openxmlformats.org/drawingml/2006/main" xmlns:adp="http://whatever" xmlns:p="http://schemas.openxmlformats.org/presentationml/2006/main" xmlns:xs="http://www.w3.org/2001/XMLSchema" name="ADP Theme">
  <a:themeElements>
    <a:clrScheme name="ADPeter2014">
      <a:dk1>
        <a:srgbClr val="4D4D4D"/>
      </a:dk1>
      <a:lt1>
        <a:srgbClr val="FFFFFF"/>
      </a:lt1>
      <a:dk2>
        <a:srgbClr val="333333"/>
      </a:dk2>
      <a:lt2>
        <a:srgbClr val="EEECE1"/>
      </a:lt2>
      <a:accent1>
        <a:srgbClr val="71B6DA"/>
      </a:accent1>
      <a:accent2>
        <a:srgbClr val="DEA167"/>
      </a:accent2>
      <a:accent3>
        <a:srgbClr val="AAAA74"/>
      </a:accent3>
      <a:accent4>
        <a:srgbClr val="968D86"/>
      </a:accent4>
      <a:accent5>
        <a:srgbClr val="DF6C55"/>
      </a:accent5>
      <a:accent6>
        <a:srgbClr val="F79646"/>
      </a:accent6>
      <a:hlink>
        <a:srgbClr val="71B6DA"/>
      </a:hlink>
      <a:folHlink>
        <a:srgbClr val="968D86"/>
      </a:folHlink>
    </a:clrScheme>
    <a:fontScheme name="Office">
      <a:majorFont>
        <a:latin typeface="Georgia"/>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eorgia"/>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 cap="flat" cmpd="sng" algn="ctr">
          <a:no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core.xml><?xml version="1.0" encoding="utf-8"?>
<cp:coreProperties xmlns:a="http://schemas.openxmlformats.org/drawingml/2006/main" xmlns:adp="http://whatever" xmlns:c="http://schemas.openxmlformats.org/drawingml/2006/chart" xmlns:cp="http://schemas.openxmlformats.org/package/2006/metadata/core-properties" xmlns:dc="http://purl.org/dc/elements/1.1/" xmlns:dcmitype="http://purl.org/dc/dcmitype/" xmlns:dcterms="http://purl.org/dc/terms/" xmlns:xs="http://www.w3.org/2001/XMLSchema" xmlns:xsi="http://www.w3.org/2001/XMLSchema-instance">
  <dc:title>Report</dc:title>
  <dc:creator>ADP</dc:creator>
  <cp:lastModifiedBy>ADP</cp:lastModifiedBy>
  <cp:revision>1</cp:revision>
  <dcterms:created xsi:type="dcterms:W3CDTF">2017-02-20T13:24:13.364Z</dcterms:created>
  <dcterms:modified xsi:type="dcterms:W3CDTF">2017-02-20T13:24:13.364Z</dcterms:modified>
</cp:coreProperties>
</file>